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75" r:id="rId2"/>
    <p:sldId id="862" r:id="rId3"/>
    <p:sldId id="750" r:id="rId4"/>
    <p:sldId id="751" r:id="rId5"/>
    <p:sldId id="814" r:id="rId6"/>
    <p:sldId id="834" r:id="rId7"/>
    <p:sldId id="833" r:id="rId8"/>
    <p:sldId id="835" r:id="rId9"/>
    <p:sldId id="815" r:id="rId10"/>
    <p:sldId id="839" r:id="rId11"/>
    <p:sldId id="840" r:id="rId12"/>
    <p:sldId id="861" r:id="rId13"/>
    <p:sldId id="841" r:id="rId14"/>
    <p:sldId id="843" r:id="rId15"/>
    <p:sldId id="845" r:id="rId16"/>
    <p:sldId id="823" r:id="rId17"/>
    <p:sldId id="846" r:id="rId18"/>
    <p:sldId id="844" r:id="rId19"/>
  </p:sldIdLst>
  <p:sldSz cx="9144000" cy="6858000" type="screen4x3"/>
  <p:notesSz cx="6669088" cy="9928225"/>
  <p:custDataLst>
    <p:tags r:id="rId23"/>
  </p:custDataLst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1pPr>
    <a:lvl2pPr marL="457200" algn="l" defTabSz="449263" rtl="0" fontAlgn="base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2pPr>
    <a:lvl3pPr marL="914400" algn="l" defTabSz="449263" rtl="0" fontAlgn="base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3pPr>
    <a:lvl4pPr marL="1371600" algn="l" defTabSz="449263" rtl="0" fontAlgn="base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4pPr>
    <a:lvl5pPr marL="1828800" algn="l" defTabSz="449263" rtl="0" fontAlgn="base">
      <a:spcBef>
        <a:spcPct val="0"/>
      </a:spcBef>
      <a:spcAft>
        <a:spcPct val="0"/>
      </a:spcAft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5pPr>
    <a:lvl6pPr marL="22860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6pPr>
    <a:lvl7pPr marL="27432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7pPr>
    <a:lvl8pPr marL="32004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8pPr>
    <a:lvl9pPr marL="3657600" algn="l" defTabSz="914400" rtl="0" eaLnBrk="1" latinLnBrk="0" hangingPunct="1">
      <a:defRPr sz="2400" b="1" kern="1200">
        <a:solidFill>
          <a:srgbClr val="000000"/>
        </a:solidFill>
        <a:latin typeface="Arial" charset="0"/>
        <a:ea typeface="+mn-ea"/>
        <a:cs typeface="Lucida Sans Unicode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35" userDrawn="1">
          <p15:clr>
            <a:srgbClr val="A4A3A4"/>
          </p15:clr>
        </p15:guide>
        <p15:guide id="2" pos="208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7C5F1"/>
    <a:srgbClr val="4CD2FF"/>
    <a:srgbClr val="178EFF"/>
    <a:srgbClr val="95DCC0"/>
    <a:srgbClr val="FF8735"/>
    <a:srgbClr val="9CA2EB"/>
    <a:srgbClr val="33CC33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33" autoAdjust="0"/>
    <p:restoredTop sz="90221" autoAdjust="0"/>
  </p:normalViewPr>
  <p:slideViewPr>
    <p:cSldViewPr>
      <p:cViewPr>
        <p:scale>
          <a:sx n="76" d="100"/>
          <a:sy n="76" d="100"/>
        </p:scale>
        <p:origin x="-2336" y="-5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4208" y="-104"/>
      </p:cViewPr>
      <p:guideLst>
        <p:guide orient="horz" pos="2835"/>
        <p:guide pos="208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2"/>
            <a:ext cx="2890137" cy="4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908" tIns="42954" rIns="85908" bIns="42954" numCol="1" anchor="t" anchorCtr="0" compatLnSpc="1">
            <a:prstTxWarp prst="textNoShape">
              <a:avLst/>
            </a:prstTxWarp>
          </a:bodyPr>
          <a:lstStyle>
            <a:lvl1pPr defTabSz="422114"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777461" y="2"/>
            <a:ext cx="2890137" cy="4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908" tIns="42954" rIns="85908" bIns="42954" numCol="1" anchor="t" anchorCtr="0" compatLnSpc="1">
            <a:prstTxWarp prst="textNoShape">
              <a:avLst/>
            </a:prstTxWarp>
          </a:bodyPr>
          <a:lstStyle>
            <a:lvl1pPr algn="r" defTabSz="422114"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A44375B-2AF5-4098-8C2A-6B279FDC9647}" type="datetime1">
              <a:rPr lang="en-US"/>
              <a:pPr>
                <a:defRPr/>
              </a:pPr>
              <a:t>07/12/17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429273"/>
            <a:ext cx="2890137" cy="49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908" tIns="42954" rIns="85908" bIns="42954" numCol="1" anchor="b" anchorCtr="0" compatLnSpc="1">
            <a:prstTxWarp prst="textNoShape">
              <a:avLst/>
            </a:prstTxWarp>
          </a:bodyPr>
          <a:lstStyle>
            <a:lvl1pPr defTabSz="422114"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777461" y="9429273"/>
            <a:ext cx="2890137" cy="49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908" tIns="42954" rIns="85908" bIns="42954" numCol="1" anchor="b" anchorCtr="0" compatLnSpc="1">
            <a:prstTxWarp prst="textNoShape">
              <a:avLst/>
            </a:prstTxWarp>
          </a:bodyPr>
          <a:lstStyle>
            <a:lvl1pPr algn="r" defTabSz="422114"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CB5AAB-6221-4675-BE5C-2D0A6CDDB5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9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669088" cy="99282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669088" cy="99282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669088" cy="99282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669088" cy="99282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882681" cy="4912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320" tIns="45660" rIns="91320" bIns="45660" numCol="1" anchor="t" anchorCtr="0" compatLnSpc="1">
            <a:prstTxWarp prst="textNoShape">
              <a:avLst/>
            </a:prstTxWarp>
          </a:bodyPr>
          <a:lstStyle>
            <a:lvl1pPr defTabSz="422114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29761" algn="l"/>
                <a:tab pos="859521" algn="l"/>
                <a:tab pos="1289283" algn="l"/>
                <a:tab pos="1717514" algn="l"/>
                <a:tab pos="2147274" algn="l"/>
                <a:tab pos="2577035" algn="l"/>
                <a:tab pos="3006795" algn="l"/>
                <a:tab pos="3436557" algn="l"/>
                <a:tab pos="3866317" algn="l"/>
                <a:tab pos="4296078" algn="l"/>
                <a:tab pos="4724309" algn="l"/>
                <a:tab pos="5154070" algn="l"/>
                <a:tab pos="5583831" algn="l"/>
                <a:tab pos="6013591" algn="l"/>
                <a:tab pos="6443352" algn="l"/>
                <a:tab pos="6873112" algn="l"/>
                <a:tab pos="7302874" algn="l"/>
                <a:tab pos="7731105" algn="l"/>
                <a:tab pos="8160865" algn="l"/>
                <a:tab pos="8590626" algn="l"/>
              </a:tabLst>
              <a:defRPr sz="13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3777460" y="1"/>
            <a:ext cx="2881189" cy="4912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320" tIns="45660" rIns="91320" bIns="45660" numCol="1" anchor="t" anchorCtr="0" compatLnSpc="1">
            <a:prstTxWarp prst="textNoShape">
              <a:avLst/>
            </a:prstTxWarp>
          </a:bodyPr>
          <a:lstStyle>
            <a:lvl1pPr algn="r" defTabSz="422114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29761" algn="l"/>
                <a:tab pos="859521" algn="l"/>
                <a:tab pos="1289283" algn="l"/>
                <a:tab pos="1717514" algn="l"/>
                <a:tab pos="2147274" algn="l"/>
                <a:tab pos="2577035" algn="l"/>
                <a:tab pos="3006795" algn="l"/>
                <a:tab pos="3436557" algn="l"/>
                <a:tab pos="3866317" algn="l"/>
                <a:tab pos="4296078" algn="l"/>
                <a:tab pos="4724309" algn="l"/>
                <a:tab pos="5154070" algn="l"/>
                <a:tab pos="5583831" algn="l"/>
                <a:tab pos="6013591" algn="l"/>
                <a:tab pos="6443352" algn="l"/>
                <a:tab pos="6873112" algn="l"/>
                <a:tab pos="7302874" algn="l"/>
                <a:tab pos="7731105" algn="l"/>
                <a:tab pos="8160865" algn="l"/>
                <a:tab pos="8590626" algn="l"/>
              </a:tabLst>
              <a:defRPr sz="13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4" name="Rectangle 7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52488" y="742950"/>
            <a:ext cx="4956175" cy="37179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Rectangle 8"/>
          <p:cNvSpPr>
            <a:spLocks noGrp="1" noChangeArrowheads="1"/>
          </p:cNvSpPr>
          <p:nvPr>
            <p:ph type="body"/>
          </p:nvPr>
        </p:nvSpPr>
        <p:spPr bwMode="auto">
          <a:xfrm>
            <a:off x="666612" y="4713866"/>
            <a:ext cx="5328410" cy="446439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320" tIns="45660" rIns="91320" bIns="4566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0" y="9429273"/>
            <a:ext cx="2882681" cy="4912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320" tIns="45660" rIns="91320" bIns="45660" numCol="1" anchor="b" anchorCtr="0" compatLnSpc="1">
            <a:prstTxWarp prst="textNoShape">
              <a:avLst/>
            </a:prstTxWarp>
          </a:bodyPr>
          <a:lstStyle>
            <a:lvl1pPr defTabSz="422114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29761" algn="l"/>
                <a:tab pos="859521" algn="l"/>
                <a:tab pos="1289283" algn="l"/>
                <a:tab pos="1717514" algn="l"/>
                <a:tab pos="2147274" algn="l"/>
                <a:tab pos="2577035" algn="l"/>
                <a:tab pos="3006795" algn="l"/>
                <a:tab pos="3436557" algn="l"/>
                <a:tab pos="3866317" algn="l"/>
                <a:tab pos="4296078" algn="l"/>
                <a:tab pos="4724309" algn="l"/>
                <a:tab pos="5154070" algn="l"/>
                <a:tab pos="5583831" algn="l"/>
                <a:tab pos="6013591" algn="l"/>
                <a:tab pos="6443352" algn="l"/>
                <a:tab pos="6873112" algn="l"/>
                <a:tab pos="7302874" algn="l"/>
                <a:tab pos="7731105" algn="l"/>
                <a:tab pos="8160865" algn="l"/>
                <a:tab pos="8590626" algn="l"/>
              </a:tabLst>
              <a:defRPr sz="13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3777460" y="9429273"/>
            <a:ext cx="2881189" cy="4912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320" tIns="45660" rIns="91320" bIns="45660" numCol="1" anchor="b" anchorCtr="0" compatLnSpc="1">
            <a:prstTxWarp prst="textNoShape">
              <a:avLst/>
            </a:prstTxWarp>
          </a:bodyPr>
          <a:lstStyle>
            <a:lvl1pPr algn="r" defTabSz="422114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29761" algn="l"/>
                <a:tab pos="859521" algn="l"/>
                <a:tab pos="1289283" algn="l"/>
                <a:tab pos="1717514" algn="l"/>
                <a:tab pos="2147274" algn="l"/>
                <a:tab pos="2577035" algn="l"/>
                <a:tab pos="3006795" algn="l"/>
                <a:tab pos="3436557" algn="l"/>
                <a:tab pos="3866317" algn="l"/>
                <a:tab pos="4296078" algn="l"/>
                <a:tab pos="4724309" algn="l"/>
                <a:tab pos="5154070" algn="l"/>
                <a:tab pos="5583831" algn="l"/>
                <a:tab pos="6013591" algn="l"/>
                <a:tab pos="6443352" algn="l"/>
                <a:tab pos="6873112" algn="l"/>
                <a:tab pos="7302874" algn="l"/>
                <a:tab pos="7731105" algn="l"/>
                <a:tab pos="8160865" algn="l"/>
                <a:tab pos="8590626" algn="l"/>
              </a:tabLst>
              <a:defRPr sz="13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E0796E0-EC19-40C4-8B65-126E477CBF7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847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everybody</a:t>
            </a:r>
            <a:r>
              <a:rPr lang="en-US" baseline="0" dirty="0" smtClean="0"/>
              <a:t> I am Maria </a:t>
            </a:r>
            <a:r>
              <a:rPr lang="en-US" baseline="0" dirty="0" err="1" smtClean="0"/>
              <a:t>Koutraki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Univ</a:t>
            </a:r>
            <a:r>
              <a:rPr lang="en-US" baseline="0" dirty="0" smtClean="0"/>
              <a:t> of Paris </a:t>
            </a:r>
            <a:r>
              <a:rPr lang="en-US" baseline="0" dirty="0" err="1" smtClean="0"/>
              <a:t>Saclay</a:t>
            </a:r>
            <a:r>
              <a:rPr lang="en-US" baseline="0" dirty="0" smtClean="0"/>
              <a:t> and today I will present you the joint work with my advisors, Dan </a:t>
            </a:r>
            <a:r>
              <a:rPr lang="en-US" baseline="0" dirty="0" err="1" smtClean="0"/>
              <a:t>Vodislav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Nicoleta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Preda</a:t>
            </a:r>
            <a:r>
              <a:rPr lang="en-US" baseline="0" dirty="0" smtClean="0"/>
              <a:t> entitled</a:t>
            </a:r>
          </a:p>
          <a:p>
            <a:r>
              <a:rPr lang="en-US" baseline="0" dirty="0" smtClean="0"/>
              <a:t>“Deriving</a:t>
            </a:r>
            <a:r>
              <a:rPr lang="is-IS" baseline="0" dirty="0" smtClean="0"/>
              <a:t>…..</a:t>
            </a:r>
            <a:r>
              <a:rPr lang="en-US" baseline="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E0796E0-EC19-40C4-8B65-126E477CBF72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6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34E587F-688D-EE43-98A2-416C1E231E7C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2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213" y="4715908"/>
            <a:ext cx="5334665" cy="4467702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According </a:t>
            </a:r>
            <a:r>
              <a:rPr lang="en-US" baseline="0" dirty="0" smtClean="0"/>
              <a:t>to </a:t>
            </a:r>
            <a:r>
              <a:rPr lang="en-US" baseline="0" dirty="0" err="1" smtClean="0"/>
              <a:t>ProgrammableWeb.com</a:t>
            </a:r>
            <a:r>
              <a:rPr lang="en-US" baseline="0" dirty="0" smtClean="0"/>
              <a:t> there are more than 12 thousand WS APIs right now in the web from various domains like, music, movies, traveling, </a:t>
            </a:r>
            <a:r>
              <a:rPr lang="en-US" baseline="0" dirty="0" err="1" smtClean="0"/>
              <a:t>geodata</a:t>
            </a:r>
            <a:r>
              <a:rPr lang="en-US" baseline="0" dirty="0" smtClean="0"/>
              <a:t> even social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E0796E0-EC19-40C4-8B65-126E477CBF72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90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42B7FDE-624F-49B5-9313-FDBD46DF5D97}" type="slidenum">
              <a:rPr lang="en-GB" smtClean="0"/>
              <a:pPr/>
              <a:t>4</a:t>
            </a:fld>
            <a:endParaRPr lang="en-GB" dirty="0" smtClean="0"/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905220" y="743809"/>
            <a:ext cx="4857159" cy="37236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30724" name="Text Box 3"/>
          <p:cNvSpPr>
            <a:spLocks noGrp="1" noChangeArrowheads="1"/>
          </p:cNvSpPr>
          <p:nvPr>
            <p:ph type="body"/>
          </p:nvPr>
        </p:nvSpPr>
        <p:spPr>
          <a:xfrm>
            <a:off x="666612" y="4713867"/>
            <a:ext cx="5329901" cy="4465930"/>
          </a:xfrm>
          <a:noFill/>
          <a:ln/>
        </p:spPr>
        <p:txBody>
          <a:bodyPr wrap="none" anchor="ctr"/>
          <a:lstStyle/>
          <a:p>
            <a:pPr eaLnBrk="1" hangingPunct="1"/>
            <a:r>
              <a:rPr lang="en-US" dirty="0" smtClean="0">
                <a:latin typeface="Times New Roman" pitchFamily="18" charset="0"/>
                <a:ea typeface="ＭＳ Ｐゴシック"/>
                <a:cs typeface="ＭＳ Ｐゴシック"/>
              </a:rPr>
              <a:t>So why not to use all</a:t>
            </a:r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 this data? A long term vision could be </a:t>
            </a:r>
            <a:endParaRPr lang="en-US" dirty="0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9839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Again let me give you a brief</a:t>
            </a:r>
            <a:r>
              <a:rPr lang="en-US" sz="1200" baseline="0" dirty="0" smtClean="0"/>
              <a:t> reminder of what a WS is: </a:t>
            </a:r>
          </a:p>
          <a:p>
            <a:endParaRPr lang="en-US" sz="1200" dirty="0" smtClean="0"/>
          </a:p>
          <a:p>
            <a:r>
              <a:rPr lang="en-US" sz="1200" dirty="0" smtClean="0"/>
              <a:t>First of all a small introduction to WSs.</a:t>
            </a:r>
            <a:r>
              <a:rPr lang="en-US" sz="1200" baseline="0" dirty="0" smtClean="0"/>
              <a:t> </a:t>
            </a:r>
          </a:p>
          <a:p>
            <a:r>
              <a:rPr lang="en-US" sz="1200" baseline="0" dirty="0" smtClean="0"/>
              <a:t>WSs are used by data providers as a way of publish or export their data,</a:t>
            </a:r>
          </a:p>
          <a:p>
            <a:r>
              <a:rPr lang="en-US" sz="1200" baseline="0" dirty="0" smtClean="0"/>
              <a:t>They act like functions, so they expect an input and return an output. In this work we consider WS implementing REST and  are interfaces to data sources.</a:t>
            </a:r>
          </a:p>
          <a:p>
            <a:r>
              <a:rPr lang="en-US" sz="1200" baseline="0" dirty="0" smtClean="0"/>
              <a:t>In order to use data exported through WSs first of all we have to call the WS. </a:t>
            </a:r>
          </a:p>
          <a:p>
            <a:r>
              <a:rPr lang="en-US" sz="1200" baseline="0" dirty="0" smtClean="0"/>
              <a:t>We need 2 things in order to make a WS call: the URL address of the WS and an input value of a specific type.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For Examples there is a WS exported by music </a:t>
            </a:r>
            <a:r>
              <a:rPr lang="en-US" sz="1200" baseline="0" dirty="0" err="1" smtClean="0"/>
              <a:t>brainz</a:t>
            </a:r>
            <a:r>
              <a:rPr lang="en-US" sz="1200" baseline="0" dirty="0" smtClean="0"/>
              <a:t> called “</a:t>
            </a:r>
            <a:r>
              <a:rPr lang="en-US" sz="1200" baseline="0" dirty="0" err="1" smtClean="0"/>
              <a:t>getAlbums</a:t>
            </a:r>
            <a:r>
              <a:rPr lang="is-IS" sz="1200" baseline="0" dirty="0" smtClean="0"/>
              <a:t>…</a:t>
            </a:r>
            <a:r>
              <a:rPr lang="en-US" sz="1200" baseline="0" dirty="0" smtClean="0"/>
              <a:t>”, as we understand this WS takes an input names of artist, so in order to call it first of all we need a URL, the one that we see here and an input value, lets say </a:t>
            </a:r>
            <a:r>
              <a:rPr lang="en-US" sz="1200" baseline="0" dirty="0" err="1" smtClean="0"/>
              <a:t>Rihanna</a:t>
            </a:r>
            <a:r>
              <a:rPr lang="en-US" sz="1200" baseline="0" dirty="0" smtClean="0"/>
              <a:t>.</a:t>
            </a:r>
          </a:p>
          <a:p>
            <a:r>
              <a:rPr lang="en-US" sz="1200" baseline="0" dirty="0" smtClean="0"/>
              <a:t>The result of this call is an xml document that contains data about the albums of the specific singer.</a:t>
            </a:r>
          </a:p>
          <a:p>
            <a:endParaRPr lang="en-US" sz="1200" baseline="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A method represents for applications what Web forms are for Internet users</a:t>
            </a:r>
          </a:p>
          <a:p>
            <a:endParaRPr lang="en-US" sz="1200" dirty="0" smtClean="0"/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Every method is a predefined but unknown parameterized query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5984B-2428-CD47-A52E-E8380FF236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2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42B7FDE-624F-49B5-9313-FDBD46DF5D97}" type="slidenum">
              <a:rPr lang="en-GB" smtClean="0"/>
              <a:pPr/>
              <a:t>9</a:t>
            </a:fld>
            <a:endParaRPr lang="en-GB" dirty="0" smtClean="0"/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880285" y="807601"/>
            <a:ext cx="4723363" cy="404301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5908" tIns="42954" rIns="85908" bIns="42954" anchor="ctr"/>
          <a:lstStyle/>
          <a:p>
            <a:pPr defTabSz="422114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2200" b="0" dirty="0">
              <a:solidFill>
                <a:schemeClr val="bg1"/>
              </a:solidFill>
            </a:endParaRPr>
          </a:p>
        </p:txBody>
      </p:sp>
      <p:sp>
        <p:nvSpPr>
          <p:cNvPr id="30724" name="Text Box 3"/>
          <p:cNvSpPr>
            <a:spLocks noGrp="1" noChangeArrowheads="1"/>
          </p:cNvSpPr>
          <p:nvPr>
            <p:ph type="body"/>
          </p:nvPr>
        </p:nvSpPr>
        <p:spPr>
          <a:xfrm>
            <a:off x="648250" y="5118146"/>
            <a:ext cx="5183082" cy="4848946"/>
          </a:xfrm>
          <a:noFill/>
          <a:ln/>
        </p:spPr>
        <p:txBody>
          <a:bodyPr wrap="none" anchor="ctr"/>
          <a:lstStyle/>
          <a:p>
            <a:pPr eaLnBrk="1" hangingPunct="1"/>
            <a:r>
              <a:rPr lang="en-US" dirty="0" smtClean="0">
                <a:latin typeface="Times New Roman" pitchFamily="18" charset="0"/>
                <a:ea typeface="ＭＳ Ｐゴシック"/>
                <a:cs typeface="ＭＳ Ｐゴシック"/>
              </a:rPr>
              <a:t>The main objective in this part is to ensure that we can provide uniform access to these WSs.</a:t>
            </a:r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 </a:t>
            </a:r>
          </a:p>
          <a:p>
            <a:pPr eaLnBrk="1" hangingPunct="1"/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We do that by using as target schema of an existing </a:t>
            </a:r>
            <a:r>
              <a:rPr lang="en-US" baseline="0" dirty="0" err="1" smtClean="0">
                <a:latin typeface="Times New Roman" pitchFamily="18" charset="0"/>
                <a:ea typeface="ＭＳ Ｐゴシック"/>
                <a:cs typeface="ＭＳ Ｐゴシック"/>
              </a:rPr>
              <a:t>rdf</a:t>
            </a:r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 KB. Like </a:t>
            </a:r>
            <a:r>
              <a:rPr lang="en-US" baseline="0" dirty="0" err="1" smtClean="0">
                <a:latin typeface="Times New Roman" pitchFamily="18" charset="0"/>
                <a:ea typeface="ＭＳ Ｐゴシック"/>
                <a:cs typeface="ＭＳ Ｐゴシック"/>
              </a:rPr>
              <a:t>dbpedia</a:t>
            </a:r>
            <a:r>
              <a:rPr lang="is-I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….</a:t>
            </a:r>
          </a:p>
          <a:p>
            <a:pPr eaLnBrk="1" hangingPunct="1"/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and we want to define each Web service in terms of the global schema.</a:t>
            </a:r>
          </a:p>
          <a:p>
            <a:pPr eaLnBrk="1" hangingPunct="1"/>
            <a:endParaRPr lang="en-US" baseline="0" dirty="0" smtClean="0">
              <a:latin typeface="Times New Roman" pitchFamily="18" charset="0"/>
              <a:ea typeface="ＭＳ Ｐゴシック"/>
              <a:cs typeface="ＭＳ Ｐゴシック"/>
            </a:endParaRPr>
          </a:p>
          <a:p>
            <a:pPr eaLnBrk="1" hangingPunct="1"/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In order to </a:t>
            </a:r>
            <a:r>
              <a:rPr lang="en-US" baseline="0" dirty="0" err="1" smtClean="0">
                <a:latin typeface="Times New Roman" pitchFamily="18" charset="0"/>
                <a:ea typeface="ＭＳ Ｐゴシック"/>
                <a:cs typeface="ＭＳ Ｐゴシック"/>
              </a:rPr>
              <a:t>achicve</a:t>
            </a:r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 this uniformity we need </a:t>
            </a:r>
            <a:r>
              <a:rPr lang="en-US" baseline="0" dirty="0" err="1" smtClean="0">
                <a:latin typeface="Times New Roman" pitchFamily="18" charset="0"/>
                <a:ea typeface="ＭＳ Ｐゴシック"/>
                <a:cs typeface="ＭＳ Ｐゴシック"/>
              </a:rPr>
              <a:t>actualy</a:t>
            </a:r>
            <a:r>
              <a:rPr lang="en-US" baseline="0" dirty="0" smtClean="0">
                <a:latin typeface="Times New Roman" pitchFamily="18" charset="0"/>
                <a:ea typeface="ＭＳ Ｐゴシック"/>
                <a:cs typeface="ＭＳ Ｐゴシック"/>
              </a:rPr>
              <a:t> to produce 2 things:</a:t>
            </a:r>
            <a:endParaRPr lang="en-US" dirty="0" smtClean="0">
              <a:latin typeface="Times New Roman" pitchFamily="18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4571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</a:t>
            </a:r>
            <a:r>
              <a:rPr lang="en-US" baseline="0" dirty="0" smtClean="0"/>
              <a:t> to compute the confidence score for the path pairs we use 2 strategies.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several ways to compute the confidence of such rules but since our data might be incomplete in both sources we use a metric called PCA confidence first introduced in AMIE.</a:t>
            </a:r>
          </a:p>
          <a:p>
            <a:r>
              <a:rPr lang="en-US" baseline="0" dirty="0" smtClean="0"/>
              <a:t>The intuition behind this form is that “ a source  knows either all….”</a:t>
            </a:r>
          </a:p>
          <a:p>
            <a:endParaRPr lang="en-US" baseline="0" dirty="0" smtClean="0"/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sz="1200" dirty="0" smtClean="0"/>
              <a:t>where, p(</a:t>
            </a:r>
            <a:r>
              <a:rPr lang="en-US" sz="1200" dirty="0" err="1" smtClean="0"/>
              <a:t>x,y</a:t>
            </a:r>
            <a:r>
              <a:rPr lang="en-US" sz="1200" dirty="0" smtClean="0"/>
              <a:t>) is the path from node x to node y,  #(</a:t>
            </a:r>
            <a:r>
              <a:rPr lang="en-US" sz="1200" dirty="0" err="1" smtClean="0"/>
              <a:t>x,y</a:t>
            </a:r>
            <a:r>
              <a:rPr lang="en-US" sz="1200" dirty="0" smtClean="0"/>
              <a:t>): A is the number of pairs (</a:t>
            </a:r>
            <a:r>
              <a:rPr lang="en-US" sz="1200" dirty="0" err="1" smtClean="0"/>
              <a:t>x,y</a:t>
            </a:r>
            <a:r>
              <a:rPr lang="en-US" sz="1200" dirty="0" smtClean="0"/>
              <a:t>) that satisfies A and |S| is the number of call results.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E0796E0-EC19-40C4-8B65-126E477CBF72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43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D11CE-28CD-4A65-9F4B-56E9654D6A5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37FBB9-BB72-43FE-81B3-84378D530D8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28600"/>
            <a:ext cx="2055812" cy="5895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5038" cy="5895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0F030-6718-467A-BE37-95341938BDC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28600"/>
            <a:ext cx="7004050" cy="1138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304800" y="1066800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2550" y="-76200"/>
            <a:ext cx="906145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1973134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304800" y="1066800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2550" y="-76200"/>
            <a:ext cx="906145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3757934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304800" y="1066800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2550" y="-76200"/>
            <a:ext cx="906145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2720937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304800" y="1066800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2550" y="-76200"/>
            <a:ext cx="906145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3081454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E8469-E341-48E3-89F3-5FAAB84109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304800" y="1066800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outline text format</a:t>
            </a:r>
          </a:p>
          <a:p>
            <a:pPr lvl="1"/>
            <a:r>
              <a:rPr lang="en-GB" dirty="0" smtClean="0"/>
              <a:t>Second Outline Level</a:t>
            </a:r>
          </a:p>
          <a:p>
            <a:pPr lvl="2"/>
            <a:r>
              <a:rPr lang="en-GB" dirty="0" smtClean="0"/>
              <a:t>Third Outline Level</a:t>
            </a:r>
          </a:p>
          <a:p>
            <a:pPr lvl="3"/>
            <a:r>
              <a:rPr lang="en-GB" dirty="0" smtClean="0"/>
              <a:t>Fourth Outline Level</a:t>
            </a:r>
          </a:p>
          <a:p>
            <a:pPr lvl="4"/>
            <a:r>
              <a:rPr lang="en-GB" dirty="0" smtClean="0"/>
              <a:t>Fifth Outline Level</a:t>
            </a:r>
          </a:p>
          <a:p>
            <a:pPr lvl="4"/>
            <a:r>
              <a:rPr lang="en-GB" dirty="0" smtClean="0"/>
              <a:t>Sixth Outline Level</a:t>
            </a:r>
          </a:p>
          <a:p>
            <a:pPr lvl="4"/>
            <a:r>
              <a:rPr lang="en-GB" dirty="0" smtClean="0"/>
              <a:t>Seventh Outline Level</a:t>
            </a:r>
          </a:p>
          <a:p>
            <a:pPr lvl="4"/>
            <a:r>
              <a:rPr lang="en-GB" dirty="0" smtClean="0"/>
              <a:t>Eighth Outline Level</a:t>
            </a:r>
          </a:p>
          <a:p>
            <a:pPr lvl="4"/>
            <a:r>
              <a:rPr lang="en-GB" dirty="0" smtClean="0"/>
              <a:t>Ninth Outline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2550" y="-76200"/>
            <a:ext cx="9061450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the title text format</a:t>
            </a:r>
          </a:p>
        </p:txBody>
      </p:sp>
    </p:spTree>
    <p:extLst>
      <p:ext uri="{BB962C8B-B14F-4D97-AF65-F5344CB8AC3E}">
        <p14:creationId xmlns:p14="http://schemas.microsoft.com/office/powerpoint/2010/main" val="178602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91832" cy="11382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3F27A-2D45-4857-AE05-4C10C533D30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723314-1B35-4C0B-B694-52CFE8C437F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4963"/>
            <a:ext cx="4035425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4BC20-2289-4A99-A0A8-118500823A9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6B741-C56E-40A1-9CBE-092C45B90CA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685CD-FE00-41C9-8DA6-9D7CE38AE19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C320F-5B28-4920-9FA1-3B4EAA81F4A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611CD-F27A-4D31-BDC5-17988784707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6717E-0855-411A-B0E7-191B3FCAA0C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sldNum"/>
          </p:nvPr>
        </p:nvSpPr>
        <p:spPr bwMode="auto">
          <a:xfrm>
            <a:off x="8243888" y="6454775"/>
            <a:ext cx="727075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>
                <a:srgbClr val="80808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808080"/>
                </a:solidFill>
                <a:cs typeface="Lucida Sans Unicode" charset="0"/>
              </a:defRPr>
            </a:lvl1pPr>
          </a:lstStyle>
          <a:p>
            <a:pPr>
              <a:defRPr/>
            </a:pPr>
            <a:fld id="{356BA8E4-62D6-4CC3-8B51-71B2BB425FD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Line 5"/>
          <p:cNvSpPr>
            <a:spLocks noChangeShapeType="1"/>
          </p:cNvSpPr>
          <p:nvPr/>
        </p:nvSpPr>
        <p:spPr bwMode="auto">
          <a:xfrm>
            <a:off x="614363" y="990600"/>
            <a:ext cx="7915275" cy="1587"/>
          </a:xfrm>
          <a:prstGeom prst="line">
            <a:avLst/>
          </a:prstGeom>
          <a:noFill/>
          <a:ln w="5724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 b="0" dirty="0">
              <a:solidFill>
                <a:schemeClr val="bg1"/>
              </a:solidFill>
              <a:cs typeface="Lucida Sans Unicode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76200"/>
            <a:ext cx="7004050" cy="1138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686800" cy="4519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49" r:id="rId12"/>
    <p:sldLayoutId id="2147483661" r:id="rId13"/>
    <p:sldLayoutId id="2147483691" r:id="rId14"/>
    <p:sldLayoutId id="2147483700" r:id="rId15"/>
    <p:sldLayoutId id="2147483701" r:id="rId16"/>
    <p:sldLayoutId id="2147483702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2pPr>
      <a:lvl3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3pPr>
      <a:lvl4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4pPr>
      <a:lvl5pPr algn="l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5pPr>
      <a:lvl6pPr marL="4572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6pPr>
      <a:lvl7pPr marL="9144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7pPr>
      <a:lvl8pPr marL="13716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8pPr>
      <a:lvl9pPr marL="1828800" algn="l" defTabSz="449263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3200">
          <a:solidFill>
            <a:srgbClr val="000000"/>
          </a:solidFill>
          <a:latin typeface="Arial" charset="0"/>
          <a:ea typeface="Lucida Sans Unicode" charset="0"/>
          <a:cs typeface="Lucida Sans Unicode" charset="0"/>
        </a:defRPr>
      </a:lvl9pPr>
    </p:titleStyle>
    <p:bodyStyle>
      <a:lvl1pPr marL="336550" indent="-336550" algn="l" defTabSz="449263" rtl="0" eaLnBrk="0" fontAlgn="base" hangingPunct="0">
        <a:lnSpc>
          <a:spcPct val="93000"/>
        </a:lnSpc>
        <a:spcBef>
          <a:spcPts val="800"/>
        </a:spcBef>
        <a:spcAft>
          <a:spcPct val="0"/>
        </a:spcAft>
        <a:buClr>
          <a:srgbClr val="0000FF"/>
        </a:buClr>
        <a:buSzPct val="15000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36600" indent="-279400" algn="l" defTabSz="449263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0000FF"/>
        </a:buClr>
        <a:buSzPct val="150000"/>
        <a:buChar char="•"/>
        <a:defRPr sz="2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FF"/>
        </a:buClr>
        <a:buSzPct val="150000"/>
        <a:buChar char="•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5000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5000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Arial" charset="0"/>
        <a:buChar char="ر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Arial" charset="0"/>
        <a:buChar char="ر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Arial" charset="0"/>
        <a:buChar char="ر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FF"/>
        </a:buClr>
        <a:buSzPct val="100000"/>
        <a:buFont typeface="Arial" charset="0"/>
        <a:buChar char="ر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24.jpg"/><Relationship Id="rId6" Type="http://schemas.openxmlformats.org/officeDocument/2006/relationships/image" Target="../media/image19.png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6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5" Type="http://schemas.openxmlformats.org/officeDocument/2006/relationships/image" Target="../media/image18.png"/><Relationship Id="rId6" Type="http://schemas.openxmlformats.org/officeDocument/2006/relationships/image" Target="../media/image20.jpg"/><Relationship Id="rId7" Type="http://schemas.openxmlformats.org/officeDocument/2006/relationships/image" Target="../media/image21.jpe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0" y="2438400"/>
            <a:ext cx="9060410" cy="2514600"/>
          </a:xfrm>
        </p:spPr>
        <p:txBody>
          <a:bodyPr>
            <a:normAutofit/>
          </a:bodyPr>
          <a:lstStyle/>
          <a:p>
            <a:pPr marL="114300" algn="ctr"/>
            <a:r>
              <a:rPr lang="en-US" sz="3600" dirty="0" smtClean="0"/>
              <a:t>Mapping Discovery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Nicoleta Preda </a:t>
            </a:r>
            <a:endParaRPr lang="en-US" sz="24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C0E8469-E341-48E3-89F3-5FAAB84109E0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04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er 134"/>
          <p:cNvGrpSpPr/>
          <p:nvPr/>
        </p:nvGrpSpPr>
        <p:grpSpPr>
          <a:xfrm>
            <a:off x="76200" y="1497687"/>
            <a:ext cx="3353718" cy="2971800"/>
            <a:chOff x="76200" y="2133600"/>
            <a:chExt cx="3353718" cy="2971800"/>
          </a:xfrm>
        </p:grpSpPr>
        <p:grpSp>
          <p:nvGrpSpPr>
            <p:cNvPr id="138" name="Grouper 137"/>
            <p:cNvGrpSpPr/>
            <p:nvPr/>
          </p:nvGrpSpPr>
          <p:grpSpPr>
            <a:xfrm>
              <a:off x="76200" y="2133600"/>
              <a:ext cx="3353718" cy="2971800"/>
              <a:chOff x="152400" y="3350492"/>
              <a:chExt cx="3353718" cy="2971800"/>
            </a:xfrm>
          </p:grpSpPr>
          <p:pic>
            <p:nvPicPr>
              <p:cNvPr id="142" name="Image 141" descr="tree.jpe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52400" y="3350492"/>
                <a:ext cx="3353718" cy="2971800"/>
              </a:xfrm>
              <a:prstGeom prst="rect">
                <a:avLst/>
              </a:prstGeom>
            </p:spPr>
          </p:pic>
          <p:pic>
            <p:nvPicPr>
              <p:cNvPr id="143" name="Image 142" descr="cathedral_I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0" y="4120125"/>
                <a:ext cx="609600" cy="812800"/>
              </a:xfrm>
              <a:prstGeom prst="rect">
                <a:avLst/>
              </a:prstGeom>
            </p:spPr>
          </p:pic>
          <p:pic>
            <p:nvPicPr>
              <p:cNvPr id="144" name="Image 143" descr="thinker_I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5034525"/>
                <a:ext cx="685800" cy="962758"/>
              </a:xfrm>
              <a:prstGeom prst="rect">
                <a:avLst/>
              </a:prstGeom>
            </p:spPr>
          </p:pic>
        </p:grpSp>
        <p:pic>
          <p:nvPicPr>
            <p:cNvPr id="137" name="Image 136" descr="kiss_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3447066"/>
              <a:ext cx="533400" cy="820133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Challenges: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11" name="ZoneTexte 10"/>
          <p:cNvSpPr txBox="1"/>
          <p:nvPr/>
        </p:nvSpPr>
        <p:spPr>
          <a:xfrm flipH="1">
            <a:off x="-40126423" y="-4038600"/>
            <a:ext cx="4035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c</a:t>
            </a:r>
            <a:r>
              <a:rPr lang="en-US" b="0" dirty="0" smtClean="0"/>
              <a:t>all result for Rodin</a:t>
            </a:r>
            <a:endParaRPr lang="en-US" b="0" dirty="0"/>
          </a:p>
        </p:txBody>
      </p:sp>
      <p:sp>
        <p:nvSpPr>
          <p:cNvPr id="266" name="ZoneTexte 265"/>
          <p:cNvSpPr txBox="1"/>
          <p:nvPr/>
        </p:nvSpPr>
        <p:spPr>
          <a:xfrm flipH="1">
            <a:off x="-4170677" y="-2667000"/>
            <a:ext cx="11092055" cy="369332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URL1</a:t>
            </a:r>
            <a:endParaRPr lang="en-US" sz="1800" b="0" dirty="0"/>
          </a:p>
        </p:txBody>
      </p:sp>
      <p:sp>
        <p:nvSpPr>
          <p:cNvPr id="267" name="ZoneTexte 266"/>
          <p:cNvSpPr txBox="1"/>
          <p:nvPr/>
        </p:nvSpPr>
        <p:spPr>
          <a:xfrm flipH="1">
            <a:off x="-5943599" y="-2667000"/>
            <a:ext cx="1127760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Rodin</a:t>
            </a:r>
            <a:endParaRPr lang="en-US" sz="1800" b="0" dirty="0"/>
          </a:p>
        </p:txBody>
      </p:sp>
      <p:sp>
        <p:nvSpPr>
          <p:cNvPr id="268" name="ZoneTexte 267"/>
          <p:cNvSpPr txBox="1"/>
          <p:nvPr/>
        </p:nvSpPr>
        <p:spPr>
          <a:xfrm flipH="1">
            <a:off x="-2454753" y="-2667000"/>
            <a:ext cx="10912953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 1840</a:t>
            </a:r>
            <a:endParaRPr lang="en-US" sz="1800" b="0" dirty="0"/>
          </a:p>
        </p:txBody>
      </p:sp>
      <p:cxnSp>
        <p:nvCxnSpPr>
          <p:cNvPr id="269" name="Connecteur droit avec flèche 268"/>
          <p:cNvCxnSpPr>
            <a:stCxn id="266" idx="1"/>
            <a:endCxn id="267" idx="3"/>
          </p:cNvCxnSpPr>
          <p:nvPr/>
        </p:nvCxnSpPr>
        <p:spPr bwMode="auto">
          <a:xfrm flipH="1">
            <a:off x="-5943599" y="-2482334"/>
            <a:ext cx="128649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Connecteur droit avec flèche 271"/>
          <p:cNvCxnSpPr>
            <a:stCxn id="266" idx="3"/>
            <a:endCxn id="268" idx="1"/>
          </p:cNvCxnSpPr>
          <p:nvPr/>
        </p:nvCxnSpPr>
        <p:spPr bwMode="auto">
          <a:xfrm>
            <a:off x="-4170677" y="-2482334"/>
            <a:ext cx="126288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5" name="Rectangle 274"/>
          <p:cNvSpPr/>
          <p:nvPr/>
        </p:nvSpPr>
        <p:spPr>
          <a:xfrm flipH="1">
            <a:off x="-3376949" y="-2819400"/>
            <a:ext cx="9625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label</a:t>
            </a:r>
            <a:endParaRPr lang="en-US" sz="1800" b="0" dirty="0"/>
          </a:p>
        </p:txBody>
      </p:sp>
      <p:sp>
        <p:nvSpPr>
          <p:cNvPr id="276" name="Rectangle 275"/>
          <p:cNvSpPr/>
          <p:nvPr/>
        </p:nvSpPr>
        <p:spPr>
          <a:xfrm flipH="1">
            <a:off x="-4317180" y="-2819400"/>
            <a:ext cx="1201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bornIn</a:t>
            </a:r>
            <a:endParaRPr lang="en-US" sz="1800" b="0" dirty="0"/>
          </a:p>
        </p:txBody>
      </p:sp>
      <p:grpSp>
        <p:nvGrpSpPr>
          <p:cNvPr id="82" name="Grouper 81"/>
          <p:cNvGrpSpPr/>
          <p:nvPr/>
        </p:nvGrpSpPr>
        <p:grpSpPr>
          <a:xfrm>
            <a:off x="0" y="1192887"/>
            <a:ext cx="4572000" cy="3733800"/>
            <a:chOff x="3733800" y="2514600"/>
            <a:chExt cx="4572000" cy="3733800"/>
          </a:xfrm>
        </p:grpSpPr>
        <p:sp>
          <p:nvSpPr>
            <p:cNvPr id="83" name="Rectangle 82"/>
            <p:cNvSpPr/>
            <p:nvPr/>
          </p:nvSpPr>
          <p:spPr bwMode="auto">
            <a:xfrm>
              <a:off x="3733800" y="2514600"/>
              <a:ext cx="4572000" cy="3733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  <p:grpSp>
          <p:nvGrpSpPr>
            <p:cNvPr id="84" name="Grouper 83"/>
            <p:cNvGrpSpPr/>
            <p:nvPr/>
          </p:nvGrpSpPr>
          <p:grpSpPr>
            <a:xfrm>
              <a:off x="4038600" y="2743200"/>
              <a:ext cx="4150701" cy="3112532"/>
              <a:chOff x="-88578" y="1447800"/>
              <a:chExt cx="4150701" cy="3112532"/>
            </a:xfrm>
          </p:grpSpPr>
          <p:sp>
            <p:nvSpPr>
              <p:cNvPr id="88" name="ZoneTexte 87"/>
              <p:cNvSpPr txBox="1"/>
              <p:nvPr/>
            </p:nvSpPr>
            <p:spPr>
              <a:xfrm>
                <a:off x="1115824" y="1447800"/>
                <a:ext cx="582424" cy="369332"/>
              </a:xfrm>
              <a:prstGeom prst="rect">
                <a:avLst/>
              </a:prstGeom>
              <a:noFill/>
              <a:ln w="28575" cmpd="sng">
                <a:solidFill>
                  <a:srgbClr val="8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root</a:t>
                </a:r>
                <a:endParaRPr lang="en-US" sz="1800" b="0" dirty="0"/>
              </a:p>
            </p:txBody>
          </p:sp>
          <p:cxnSp>
            <p:nvCxnSpPr>
              <p:cNvPr id="89" name="Connecteur droit avec flèche 88"/>
              <p:cNvCxnSpPr>
                <a:stCxn id="88" idx="2"/>
                <a:endCxn id="125" idx="0"/>
              </p:cNvCxnSpPr>
              <p:nvPr/>
            </p:nvCxnSpPr>
            <p:spPr bwMode="auto">
              <a:xfrm flipH="1">
                <a:off x="462773" y="1817132"/>
                <a:ext cx="944263" cy="649069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92" name="Connecteur droit avec flèche 91"/>
              <p:cNvCxnSpPr>
                <a:stCxn id="88" idx="2"/>
                <a:endCxn id="114" idx="0"/>
              </p:cNvCxnSpPr>
              <p:nvPr/>
            </p:nvCxnSpPr>
            <p:spPr bwMode="auto">
              <a:xfrm>
                <a:off x="1407036" y="1817132"/>
                <a:ext cx="476361" cy="649069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93" name="Connecteur droit avec flèche 92"/>
              <p:cNvCxnSpPr>
                <a:stCxn id="88" idx="2"/>
                <a:endCxn id="101" idx="0"/>
              </p:cNvCxnSpPr>
              <p:nvPr/>
            </p:nvCxnSpPr>
            <p:spPr bwMode="auto">
              <a:xfrm>
                <a:off x="1407036" y="1817132"/>
                <a:ext cx="1963715" cy="649069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95" name="Grouper 94"/>
              <p:cNvGrpSpPr/>
              <p:nvPr/>
            </p:nvGrpSpPr>
            <p:grpSpPr>
              <a:xfrm>
                <a:off x="-88578" y="2466201"/>
                <a:ext cx="1807519" cy="2094131"/>
                <a:chOff x="-88578" y="2209800"/>
                <a:chExt cx="1807519" cy="2094131"/>
              </a:xfrm>
            </p:grpSpPr>
            <p:sp>
              <p:nvSpPr>
                <p:cNvPr id="125" name="ZoneTexte 124"/>
                <p:cNvSpPr txBox="1"/>
                <p:nvPr/>
              </p:nvSpPr>
              <p:spPr>
                <a:xfrm>
                  <a:off x="152400" y="2209800"/>
                  <a:ext cx="620745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item</a:t>
                  </a:r>
                  <a:endParaRPr lang="en-US" sz="1800" b="0" dirty="0"/>
                </a:p>
              </p:txBody>
            </p:sp>
            <p:sp>
              <p:nvSpPr>
                <p:cNvPr id="126" name="ZoneTexte 125"/>
                <p:cNvSpPr txBox="1"/>
                <p:nvPr/>
              </p:nvSpPr>
              <p:spPr>
                <a:xfrm>
                  <a:off x="533400" y="3657600"/>
                  <a:ext cx="1185541" cy="646331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The </a:t>
                  </a:r>
                </a:p>
                <a:p>
                  <a:r>
                    <a:rPr lang="en-US" sz="1800" b="0" dirty="0" smtClean="0"/>
                    <a:t>Cathedral</a:t>
                  </a:r>
                  <a:endParaRPr lang="en-US" sz="1800" b="0" dirty="0"/>
                </a:p>
              </p:txBody>
            </p:sp>
            <p:sp>
              <p:nvSpPr>
                <p:cNvPr id="127" name="ZoneTexte 126"/>
                <p:cNvSpPr txBox="1"/>
                <p:nvPr/>
              </p:nvSpPr>
              <p:spPr>
                <a:xfrm>
                  <a:off x="-88578" y="3669268"/>
                  <a:ext cx="698178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1908</a:t>
                  </a:r>
                  <a:endParaRPr lang="en-US" sz="1800" b="0" dirty="0"/>
                </a:p>
              </p:txBody>
            </p:sp>
            <p:cxnSp>
              <p:nvCxnSpPr>
                <p:cNvPr id="128" name="Connecteur droit avec flèche 127"/>
                <p:cNvCxnSpPr>
                  <a:stCxn id="125" idx="2"/>
                  <a:endCxn id="130" idx="0"/>
                </p:cNvCxnSpPr>
                <p:nvPr/>
              </p:nvCxnSpPr>
              <p:spPr bwMode="auto">
                <a:xfrm>
                  <a:off x="462773" y="2579132"/>
                  <a:ext cx="327228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29" name="Connecteur droit avec flèche 128"/>
                <p:cNvCxnSpPr>
                  <a:stCxn id="125" idx="2"/>
                  <a:endCxn id="132" idx="0"/>
                </p:cNvCxnSpPr>
                <p:nvPr/>
              </p:nvCxnSpPr>
              <p:spPr bwMode="auto">
                <a:xfrm flipH="1">
                  <a:off x="232653" y="2579132"/>
                  <a:ext cx="230120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30" name="ZoneTexte 129"/>
                <p:cNvSpPr txBox="1"/>
                <p:nvPr/>
              </p:nvSpPr>
              <p:spPr>
                <a:xfrm>
                  <a:off x="665601" y="2971800"/>
                  <a:ext cx="248799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</a:t>
                  </a:r>
                  <a:endParaRPr lang="en-US" sz="1800" b="0" dirty="0"/>
                </a:p>
              </p:txBody>
            </p:sp>
            <p:sp>
              <p:nvSpPr>
                <p:cNvPr id="132" name="ZoneTexte 131"/>
                <p:cNvSpPr txBox="1"/>
                <p:nvPr/>
              </p:nvSpPr>
              <p:spPr>
                <a:xfrm>
                  <a:off x="76200" y="2971800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133" name="Connecteur droit avec flèche 132"/>
                <p:cNvCxnSpPr>
                  <a:stCxn id="132" idx="2"/>
                  <a:endCxn id="127" idx="0"/>
                </p:cNvCxnSpPr>
                <p:nvPr/>
              </p:nvCxnSpPr>
              <p:spPr bwMode="auto">
                <a:xfrm>
                  <a:off x="232653" y="3341132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4" name="Connecteur droit avec flèche 133"/>
                <p:cNvCxnSpPr/>
                <p:nvPr/>
              </p:nvCxnSpPr>
              <p:spPr bwMode="auto">
                <a:xfrm>
                  <a:off x="762000" y="3352800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96" name="Grouper 95"/>
              <p:cNvGrpSpPr/>
              <p:nvPr/>
            </p:nvGrpSpPr>
            <p:grpSpPr>
              <a:xfrm>
                <a:off x="1359222" y="2466201"/>
                <a:ext cx="1576348" cy="2057400"/>
                <a:chOff x="1359222" y="2209800"/>
                <a:chExt cx="1576348" cy="2057400"/>
              </a:xfrm>
            </p:grpSpPr>
            <p:sp>
              <p:nvSpPr>
                <p:cNvPr id="114" name="ZoneTexte 113"/>
                <p:cNvSpPr txBox="1"/>
                <p:nvPr/>
              </p:nvSpPr>
              <p:spPr>
                <a:xfrm>
                  <a:off x="1573024" y="2209800"/>
                  <a:ext cx="620745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item</a:t>
                  </a:r>
                  <a:endParaRPr lang="en-US" sz="1800" b="0" dirty="0"/>
                </a:p>
              </p:txBody>
            </p:sp>
            <p:sp>
              <p:nvSpPr>
                <p:cNvPr id="115" name="ZoneTexte 114"/>
                <p:cNvSpPr txBox="1"/>
                <p:nvPr/>
              </p:nvSpPr>
              <p:spPr>
                <a:xfrm>
                  <a:off x="1981200" y="3620869"/>
                  <a:ext cx="954370" cy="646331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The </a:t>
                  </a:r>
                </a:p>
                <a:p>
                  <a:r>
                    <a:rPr lang="en-US" sz="1800" b="0" dirty="0" smtClean="0"/>
                    <a:t>Thinker</a:t>
                  </a:r>
                  <a:endParaRPr lang="en-US" sz="1800" b="0" dirty="0"/>
                </a:p>
              </p:txBody>
            </p:sp>
            <p:sp>
              <p:nvSpPr>
                <p:cNvPr id="116" name="ZoneTexte 115"/>
                <p:cNvSpPr txBox="1"/>
                <p:nvPr/>
              </p:nvSpPr>
              <p:spPr>
                <a:xfrm>
                  <a:off x="1359222" y="3669268"/>
                  <a:ext cx="698178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1902</a:t>
                  </a:r>
                  <a:endParaRPr lang="en-US" sz="1800" b="0" dirty="0"/>
                </a:p>
              </p:txBody>
            </p:sp>
            <p:cxnSp>
              <p:nvCxnSpPr>
                <p:cNvPr id="117" name="Connecteur droit avec flèche 116"/>
                <p:cNvCxnSpPr>
                  <a:endCxn id="119" idx="0"/>
                </p:cNvCxnSpPr>
                <p:nvPr/>
              </p:nvCxnSpPr>
              <p:spPr bwMode="auto">
                <a:xfrm>
                  <a:off x="1910573" y="2590800"/>
                  <a:ext cx="327228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8" name="Connecteur droit avec flèche 117"/>
                <p:cNvCxnSpPr>
                  <a:endCxn id="120" idx="0"/>
                </p:cNvCxnSpPr>
                <p:nvPr/>
              </p:nvCxnSpPr>
              <p:spPr bwMode="auto">
                <a:xfrm flipH="1">
                  <a:off x="1680453" y="2590800"/>
                  <a:ext cx="230120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19" name="ZoneTexte 118"/>
                <p:cNvSpPr txBox="1"/>
                <p:nvPr/>
              </p:nvSpPr>
              <p:spPr>
                <a:xfrm>
                  <a:off x="2113401" y="2983468"/>
                  <a:ext cx="248799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</a:t>
                  </a:r>
                  <a:endParaRPr lang="en-US" sz="1800" b="0" dirty="0"/>
                </a:p>
              </p:txBody>
            </p:sp>
            <p:sp>
              <p:nvSpPr>
                <p:cNvPr id="120" name="ZoneTexte 119"/>
                <p:cNvSpPr txBox="1"/>
                <p:nvPr/>
              </p:nvSpPr>
              <p:spPr>
                <a:xfrm>
                  <a:off x="1524000" y="2983468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123" name="Connecteur droit avec flèche 122"/>
                <p:cNvCxnSpPr>
                  <a:stCxn id="120" idx="2"/>
                </p:cNvCxnSpPr>
                <p:nvPr/>
              </p:nvCxnSpPr>
              <p:spPr bwMode="auto">
                <a:xfrm>
                  <a:off x="1680453" y="3352800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24" name="Connecteur droit avec flèche 123"/>
                <p:cNvCxnSpPr/>
                <p:nvPr/>
              </p:nvCxnSpPr>
              <p:spPr bwMode="auto">
                <a:xfrm>
                  <a:off x="2209800" y="3364468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98" name="Grouper 97"/>
              <p:cNvGrpSpPr/>
              <p:nvPr/>
            </p:nvGrpSpPr>
            <p:grpSpPr>
              <a:xfrm>
                <a:off x="2819400" y="2466201"/>
                <a:ext cx="1242723" cy="2094131"/>
                <a:chOff x="-88578" y="2209800"/>
                <a:chExt cx="1242723" cy="2094131"/>
              </a:xfrm>
            </p:grpSpPr>
            <p:sp>
              <p:nvSpPr>
                <p:cNvPr id="101" name="ZoneTexte 100"/>
                <p:cNvSpPr txBox="1"/>
                <p:nvPr/>
              </p:nvSpPr>
              <p:spPr>
                <a:xfrm>
                  <a:off x="152400" y="2209800"/>
                  <a:ext cx="620745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item</a:t>
                  </a:r>
                  <a:endParaRPr lang="en-US" sz="1800" b="0" dirty="0"/>
                </a:p>
              </p:txBody>
            </p:sp>
            <p:sp>
              <p:nvSpPr>
                <p:cNvPr id="102" name="ZoneTexte 101"/>
                <p:cNvSpPr txBox="1"/>
                <p:nvPr/>
              </p:nvSpPr>
              <p:spPr>
                <a:xfrm>
                  <a:off x="533400" y="3657600"/>
                  <a:ext cx="620745" cy="646331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The </a:t>
                  </a:r>
                </a:p>
                <a:p>
                  <a:r>
                    <a:rPr lang="en-US" sz="1800" b="0" dirty="0" smtClean="0"/>
                    <a:t>Kiss</a:t>
                  </a:r>
                  <a:endParaRPr lang="en-US" sz="1800" b="0" dirty="0"/>
                </a:p>
              </p:txBody>
            </p:sp>
            <p:sp>
              <p:nvSpPr>
                <p:cNvPr id="104" name="ZoneTexte 103"/>
                <p:cNvSpPr txBox="1"/>
                <p:nvPr/>
              </p:nvSpPr>
              <p:spPr>
                <a:xfrm>
                  <a:off x="-88578" y="3669268"/>
                  <a:ext cx="698178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1889</a:t>
                  </a:r>
                  <a:endParaRPr lang="en-US" sz="1800" b="0" dirty="0"/>
                </a:p>
              </p:txBody>
            </p:sp>
            <p:cxnSp>
              <p:nvCxnSpPr>
                <p:cNvPr id="107" name="Connecteur droit avec flèche 106"/>
                <p:cNvCxnSpPr>
                  <a:stCxn id="101" idx="2"/>
                  <a:endCxn id="109" idx="0"/>
                </p:cNvCxnSpPr>
                <p:nvPr/>
              </p:nvCxnSpPr>
              <p:spPr bwMode="auto">
                <a:xfrm>
                  <a:off x="462773" y="2579132"/>
                  <a:ext cx="327228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08" name="Connecteur droit avec flèche 107"/>
                <p:cNvCxnSpPr>
                  <a:stCxn id="101" idx="2"/>
                  <a:endCxn id="110" idx="0"/>
                </p:cNvCxnSpPr>
                <p:nvPr/>
              </p:nvCxnSpPr>
              <p:spPr bwMode="auto">
                <a:xfrm flipH="1">
                  <a:off x="232653" y="2579132"/>
                  <a:ext cx="230120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09" name="ZoneTexte 108"/>
                <p:cNvSpPr txBox="1"/>
                <p:nvPr/>
              </p:nvSpPr>
              <p:spPr>
                <a:xfrm>
                  <a:off x="665601" y="2971800"/>
                  <a:ext cx="248799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</a:t>
                  </a:r>
                  <a:endParaRPr lang="en-US" sz="1800" b="0" dirty="0"/>
                </a:p>
              </p:txBody>
            </p:sp>
            <p:sp>
              <p:nvSpPr>
                <p:cNvPr id="110" name="ZoneTexte 109"/>
                <p:cNvSpPr txBox="1"/>
                <p:nvPr/>
              </p:nvSpPr>
              <p:spPr>
                <a:xfrm>
                  <a:off x="76200" y="2971800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111" name="Connecteur droit avec flèche 110"/>
                <p:cNvCxnSpPr>
                  <a:stCxn id="110" idx="2"/>
                  <a:endCxn id="104" idx="0"/>
                </p:cNvCxnSpPr>
                <p:nvPr/>
              </p:nvCxnSpPr>
              <p:spPr bwMode="auto">
                <a:xfrm>
                  <a:off x="232653" y="3341132"/>
                  <a:ext cx="27858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2" name="Connecteur droit avec flèche 111"/>
                <p:cNvCxnSpPr/>
                <p:nvPr/>
              </p:nvCxnSpPr>
              <p:spPr bwMode="auto">
                <a:xfrm>
                  <a:off x="762000" y="3352800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sp>
        <p:nvSpPr>
          <p:cNvPr id="255" name="Espace réservé du contenu 2"/>
          <p:cNvSpPr>
            <a:spLocks noGrp="1"/>
          </p:cNvSpPr>
          <p:nvPr>
            <p:ph idx="1"/>
          </p:nvPr>
        </p:nvSpPr>
        <p:spPr>
          <a:xfrm>
            <a:off x="-76200" y="4800600"/>
            <a:ext cx="8991600" cy="2362200"/>
          </a:xfrm>
        </p:spPr>
        <p:txBody>
          <a:bodyPr/>
          <a:lstStyle/>
          <a:p>
            <a:pPr lvl="1">
              <a:buClr>
                <a:srgbClr val="FF0000"/>
              </a:buClr>
              <a:buFont typeface="Lucida Grande"/>
              <a:buChar char="-"/>
            </a:pPr>
            <a:r>
              <a:rPr lang="en-US" sz="2400" dirty="0" smtClean="0"/>
              <a:t>The labels of XML elements are usually irrelevant </a:t>
            </a:r>
          </a:p>
          <a:p>
            <a:pPr lvl="1">
              <a:buClr>
                <a:srgbClr val="FF0000"/>
              </a:buClr>
              <a:buFont typeface="Lucida Grande"/>
              <a:buChar char="-"/>
            </a:pPr>
            <a:r>
              <a:rPr lang="en-US" sz="2400" dirty="0" smtClean="0"/>
              <a:t>The RDF resources are URIs (typically) known only locally</a:t>
            </a:r>
          </a:p>
          <a:p>
            <a:pPr lvl="1">
              <a:buClr>
                <a:srgbClr val="FF0000"/>
              </a:buClr>
              <a:buFont typeface="Lucida Grande"/>
              <a:buChar char="-"/>
            </a:pPr>
            <a:r>
              <a:rPr lang="en-US" sz="2400" dirty="0" smtClean="0"/>
              <a:t>The input might be missing from the call result</a:t>
            </a:r>
          </a:p>
          <a:p>
            <a:pPr marL="0" indent="0">
              <a:buClr>
                <a:srgbClr val="FF0000"/>
              </a:buCl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228600" y="990600"/>
            <a:ext cx="396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GetArtworksByArtist</a:t>
            </a:r>
            <a:r>
              <a:rPr lang="en-US" sz="2200" dirty="0"/>
              <a:t>(</a:t>
            </a:r>
            <a:r>
              <a:rPr lang="en-US" sz="2200" dirty="0" smtClean="0"/>
              <a:t>Rodin)</a:t>
            </a:r>
            <a:endParaRPr lang="en-US" sz="2200" dirty="0"/>
          </a:p>
        </p:txBody>
      </p:sp>
      <p:grpSp>
        <p:nvGrpSpPr>
          <p:cNvPr id="7" name="Grouper 6"/>
          <p:cNvGrpSpPr/>
          <p:nvPr/>
        </p:nvGrpSpPr>
        <p:grpSpPr>
          <a:xfrm>
            <a:off x="4419600" y="990600"/>
            <a:ext cx="4800600" cy="3555087"/>
            <a:chOff x="4419600" y="940713"/>
            <a:chExt cx="4800600" cy="3555087"/>
          </a:xfrm>
        </p:grpSpPr>
        <p:grpSp>
          <p:nvGrpSpPr>
            <p:cNvPr id="6" name="Grouper 5"/>
            <p:cNvGrpSpPr/>
            <p:nvPr/>
          </p:nvGrpSpPr>
          <p:grpSpPr>
            <a:xfrm>
              <a:off x="5410200" y="1371600"/>
              <a:ext cx="3810000" cy="3124200"/>
              <a:chOff x="5410200" y="1371600"/>
              <a:chExt cx="3810000" cy="3124200"/>
            </a:xfrm>
          </p:grpSpPr>
          <p:sp>
            <p:nvSpPr>
              <p:cNvPr id="186" name="ZoneTexte 185"/>
              <p:cNvSpPr txBox="1"/>
              <p:nvPr/>
            </p:nvSpPr>
            <p:spPr>
              <a:xfrm>
                <a:off x="8218455" y="3849469"/>
                <a:ext cx="620745" cy="646331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The </a:t>
                </a:r>
              </a:p>
              <a:p>
                <a:r>
                  <a:rPr lang="en-US" sz="1800" b="0" dirty="0" smtClean="0"/>
                  <a:t>Kiss</a:t>
                </a:r>
                <a:endParaRPr lang="en-US" sz="1800" b="0" dirty="0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6464178" y="1916668"/>
                <a:ext cx="652142" cy="338554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 smtClean="0"/>
                  <a:t>URI1</a:t>
                </a:r>
                <a:endParaRPr lang="en-US" sz="1600" b="0" dirty="0"/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5715000" y="2910006"/>
                <a:ext cx="652142" cy="338554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 smtClean="0"/>
                  <a:t>URI2</a:t>
                </a:r>
                <a:endParaRPr lang="en-US" sz="1600" b="0" dirty="0"/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8432417" y="1371600"/>
                <a:ext cx="787783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Rodin</a:t>
                </a:r>
              </a:p>
            </p:txBody>
          </p:sp>
          <p:cxnSp>
            <p:nvCxnSpPr>
              <p:cNvPr id="81" name="Connecteur droit avec flèche 80"/>
              <p:cNvCxnSpPr>
                <a:stCxn id="77" idx="3"/>
                <a:endCxn id="80" idx="1"/>
              </p:cNvCxnSpPr>
              <p:nvPr/>
            </p:nvCxnSpPr>
            <p:spPr bwMode="auto">
              <a:xfrm flipV="1">
                <a:off x="7116320" y="1556266"/>
                <a:ext cx="1316097" cy="529679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85" name="ZoneTexte 84"/>
              <p:cNvSpPr txBox="1"/>
              <p:nvPr/>
            </p:nvSpPr>
            <p:spPr>
              <a:xfrm>
                <a:off x="7404833" y="1459468"/>
                <a:ext cx="67236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label</a:t>
                </a:r>
              </a:p>
            </p:txBody>
          </p:sp>
          <p:sp>
            <p:nvSpPr>
              <p:cNvPr id="86" name="ZoneTexte 85"/>
              <p:cNvSpPr txBox="1"/>
              <p:nvPr/>
            </p:nvSpPr>
            <p:spPr>
              <a:xfrm>
                <a:off x="8522022" y="1916668"/>
                <a:ext cx="698178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1840</a:t>
                </a:r>
              </a:p>
            </p:txBody>
          </p:sp>
          <p:cxnSp>
            <p:nvCxnSpPr>
              <p:cNvPr id="87" name="Connecteur droit avec flèche 86"/>
              <p:cNvCxnSpPr>
                <a:stCxn id="77" idx="3"/>
                <a:endCxn id="86" idx="1"/>
              </p:cNvCxnSpPr>
              <p:nvPr/>
            </p:nvCxnSpPr>
            <p:spPr bwMode="auto">
              <a:xfrm>
                <a:off x="7116320" y="2085945"/>
                <a:ext cx="1405702" cy="15389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90" name="ZoneTexte 89"/>
              <p:cNvSpPr txBox="1"/>
              <p:nvPr/>
            </p:nvSpPr>
            <p:spPr>
              <a:xfrm>
                <a:off x="7543800" y="1752600"/>
                <a:ext cx="839180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bornIn</a:t>
                </a:r>
              </a:p>
            </p:txBody>
          </p:sp>
          <p:cxnSp>
            <p:nvCxnSpPr>
              <p:cNvPr id="91" name="Connecteur droit avec flèche 90"/>
              <p:cNvCxnSpPr>
                <a:stCxn id="77" idx="2"/>
                <a:endCxn id="78" idx="0"/>
              </p:cNvCxnSpPr>
              <p:nvPr/>
            </p:nvCxnSpPr>
            <p:spPr bwMode="auto">
              <a:xfrm flipH="1">
                <a:off x="6041071" y="2255222"/>
                <a:ext cx="749178" cy="654784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94" name="Connecteur droit avec flèche 93"/>
              <p:cNvCxnSpPr>
                <a:stCxn id="77" idx="2"/>
                <a:endCxn id="79" idx="0"/>
              </p:cNvCxnSpPr>
              <p:nvPr/>
            </p:nvCxnSpPr>
            <p:spPr bwMode="auto">
              <a:xfrm>
                <a:off x="6790249" y="2255222"/>
                <a:ext cx="1141353" cy="60364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97" name="ZoneTexte 96"/>
              <p:cNvSpPr txBox="1"/>
              <p:nvPr/>
            </p:nvSpPr>
            <p:spPr>
              <a:xfrm>
                <a:off x="5562600" y="2297668"/>
                <a:ext cx="954596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created</a:t>
                </a:r>
              </a:p>
            </p:txBody>
          </p:sp>
          <p:sp>
            <p:nvSpPr>
              <p:cNvPr id="100" name="ZoneTexte 99"/>
              <p:cNvSpPr txBox="1"/>
              <p:nvPr/>
            </p:nvSpPr>
            <p:spPr>
              <a:xfrm>
                <a:off x="6248400" y="3812738"/>
                <a:ext cx="954370" cy="646331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The </a:t>
                </a:r>
              </a:p>
              <a:p>
                <a:r>
                  <a:rPr lang="en-US" sz="1800" b="0" dirty="0" smtClean="0"/>
                  <a:t>Thinker</a:t>
                </a:r>
                <a:endParaRPr lang="en-US" sz="1800" b="0" dirty="0"/>
              </a:p>
            </p:txBody>
          </p:sp>
          <p:sp>
            <p:nvSpPr>
              <p:cNvPr id="103" name="ZoneTexte 102"/>
              <p:cNvSpPr txBox="1"/>
              <p:nvPr/>
            </p:nvSpPr>
            <p:spPr>
              <a:xfrm>
                <a:off x="5486400" y="3812738"/>
                <a:ext cx="698178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1902</a:t>
                </a:r>
                <a:endParaRPr lang="en-US" sz="1800" b="0" dirty="0"/>
              </a:p>
            </p:txBody>
          </p:sp>
          <p:cxnSp>
            <p:nvCxnSpPr>
              <p:cNvPr id="105" name="Connecteur droit avec flèche 104"/>
              <p:cNvCxnSpPr>
                <a:stCxn id="78" idx="2"/>
              </p:cNvCxnSpPr>
              <p:nvPr/>
            </p:nvCxnSpPr>
            <p:spPr bwMode="auto">
              <a:xfrm>
                <a:off x="6041071" y="3248560"/>
                <a:ext cx="512129" cy="561440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6" name="Connecteur droit avec flèche 105"/>
              <p:cNvCxnSpPr>
                <a:stCxn id="78" idx="2"/>
                <a:endCxn id="103" idx="0"/>
              </p:cNvCxnSpPr>
              <p:nvPr/>
            </p:nvCxnSpPr>
            <p:spPr bwMode="auto">
              <a:xfrm flipH="1">
                <a:off x="5835489" y="3248560"/>
                <a:ext cx="205582" cy="564178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21" name="ZoneTexte 120"/>
              <p:cNvSpPr txBox="1"/>
              <p:nvPr/>
            </p:nvSpPr>
            <p:spPr>
              <a:xfrm>
                <a:off x="6338033" y="3288268"/>
                <a:ext cx="67236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label</a:t>
                </a:r>
              </a:p>
            </p:txBody>
          </p:sp>
          <p:sp>
            <p:nvSpPr>
              <p:cNvPr id="122" name="ZoneTexte 121"/>
              <p:cNvSpPr txBox="1"/>
              <p:nvPr/>
            </p:nvSpPr>
            <p:spPr>
              <a:xfrm>
                <a:off x="5410200" y="3288268"/>
                <a:ext cx="646531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year</a:t>
                </a:r>
              </a:p>
            </p:txBody>
          </p:sp>
          <p:sp>
            <p:nvSpPr>
              <p:cNvPr id="179" name="ZoneTexte 178"/>
              <p:cNvSpPr txBox="1"/>
              <p:nvPr/>
            </p:nvSpPr>
            <p:spPr>
              <a:xfrm>
                <a:off x="7380255" y="3784937"/>
                <a:ext cx="698178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1902</a:t>
                </a:r>
                <a:endParaRPr lang="en-US" sz="1800" b="0" dirty="0"/>
              </a:p>
            </p:txBody>
          </p:sp>
          <p:cxnSp>
            <p:nvCxnSpPr>
              <p:cNvPr id="181" name="Connecteur droit avec flèche 180"/>
              <p:cNvCxnSpPr>
                <a:stCxn id="79" idx="2"/>
                <a:endCxn id="186" idx="0"/>
              </p:cNvCxnSpPr>
              <p:nvPr/>
            </p:nvCxnSpPr>
            <p:spPr bwMode="auto">
              <a:xfrm>
                <a:off x="7931602" y="3197423"/>
                <a:ext cx="597226" cy="652046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82" name="Connecteur droit avec flèche 181"/>
              <p:cNvCxnSpPr>
                <a:stCxn id="79" idx="2"/>
                <a:endCxn id="179" idx="0"/>
              </p:cNvCxnSpPr>
              <p:nvPr/>
            </p:nvCxnSpPr>
            <p:spPr bwMode="auto">
              <a:xfrm flipH="1">
                <a:off x="7729344" y="3197423"/>
                <a:ext cx="202258" cy="587514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84" name="ZoneTexte 183"/>
              <p:cNvSpPr txBox="1"/>
              <p:nvPr/>
            </p:nvSpPr>
            <p:spPr>
              <a:xfrm>
                <a:off x="8142255" y="3212068"/>
                <a:ext cx="67236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label</a:t>
                </a:r>
              </a:p>
            </p:txBody>
          </p:sp>
          <p:sp>
            <p:nvSpPr>
              <p:cNvPr id="185" name="ZoneTexte 184"/>
              <p:cNvSpPr txBox="1"/>
              <p:nvPr/>
            </p:nvSpPr>
            <p:spPr>
              <a:xfrm>
                <a:off x="7304055" y="3212068"/>
                <a:ext cx="646531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year</a:t>
                </a:r>
              </a:p>
            </p:txBody>
          </p:sp>
          <p:pic>
            <p:nvPicPr>
              <p:cNvPr id="191" name="Image 190" descr="thinker_I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0" y="2652346"/>
                <a:ext cx="457200" cy="641839"/>
              </a:xfrm>
              <a:prstGeom prst="rect">
                <a:avLst/>
              </a:prstGeom>
            </p:spPr>
          </p:pic>
          <p:pic>
            <p:nvPicPr>
              <p:cNvPr id="197" name="Image 196" descr="Rodin_I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00" y="1371600"/>
                <a:ext cx="533400" cy="667265"/>
              </a:xfrm>
              <a:prstGeom prst="rect">
                <a:avLst/>
              </a:prstGeom>
            </p:spPr>
          </p:pic>
          <p:pic>
            <p:nvPicPr>
              <p:cNvPr id="5" name="Image 4" descr="kiss_rodin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3400" y="2514600"/>
                <a:ext cx="838200" cy="838200"/>
              </a:xfrm>
              <a:prstGeom prst="rect">
                <a:avLst/>
              </a:prstGeom>
            </p:spPr>
          </p:pic>
          <p:sp>
            <p:nvSpPr>
              <p:cNvPr id="79" name="ZoneTexte 78"/>
              <p:cNvSpPr txBox="1"/>
              <p:nvPr/>
            </p:nvSpPr>
            <p:spPr>
              <a:xfrm>
                <a:off x="7605531" y="2858869"/>
                <a:ext cx="652142" cy="338554"/>
              </a:xfrm>
              <a:prstGeom prst="rect">
                <a:avLst/>
              </a:prstGeom>
              <a:noFill/>
              <a:ln w="28575" cmpd="sng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 smtClean="0"/>
                  <a:t>URI3</a:t>
                </a:r>
                <a:endParaRPr lang="en-US" sz="1600" b="0" dirty="0"/>
              </a:p>
            </p:txBody>
          </p:sp>
          <p:sp>
            <p:nvSpPr>
              <p:cNvPr id="99" name="ZoneTexte 98"/>
              <p:cNvSpPr txBox="1"/>
              <p:nvPr/>
            </p:nvSpPr>
            <p:spPr>
              <a:xfrm>
                <a:off x="7427404" y="2297668"/>
                <a:ext cx="954596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>
                    <a:solidFill>
                      <a:srgbClr val="0000FF"/>
                    </a:solidFill>
                  </a:rPr>
                  <a:t>created</a:t>
                </a:r>
              </a:p>
            </p:txBody>
          </p:sp>
        </p:grpSp>
        <p:sp>
          <p:nvSpPr>
            <p:cNvPr id="113" name="ZoneTexte 112"/>
            <p:cNvSpPr txBox="1"/>
            <p:nvPr/>
          </p:nvSpPr>
          <p:spPr>
            <a:xfrm>
              <a:off x="4419600" y="940713"/>
              <a:ext cx="32413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RDF fragment at target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94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Observations: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5" name="Espace réservé du contenu 2"/>
          <p:cNvSpPr>
            <a:spLocks noGrp="1"/>
          </p:cNvSpPr>
          <p:nvPr>
            <p:ph idx="1"/>
          </p:nvPr>
        </p:nvSpPr>
        <p:spPr>
          <a:xfrm>
            <a:off x="76200" y="4800600"/>
            <a:ext cx="9448800" cy="1752600"/>
          </a:xfrm>
        </p:spPr>
        <p:txBody>
          <a:bodyPr/>
          <a:lstStyle/>
          <a:p>
            <a:pPr>
              <a:buFont typeface="Lucida Grande"/>
              <a:buChar char="+"/>
            </a:pPr>
            <a:r>
              <a:rPr lang="en-US" dirty="0" smtClean="0"/>
              <a:t>Typically, a resource is encoded as a sub-tree</a:t>
            </a:r>
          </a:p>
          <a:p>
            <a:pPr>
              <a:buFont typeface="Lucida Grande"/>
              <a:buChar char="+"/>
            </a:pPr>
            <a:r>
              <a:rPr lang="en-US" dirty="0" smtClean="0"/>
              <a:t>Entities with the same role are encoded as sibling sub-trees</a:t>
            </a:r>
          </a:p>
          <a:p>
            <a:pPr>
              <a:buFont typeface="Lucida Grande"/>
              <a:buChar char="+"/>
            </a:pPr>
            <a:r>
              <a:rPr lang="en-US" dirty="0" smtClean="0"/>
              <a:t>Branching point: if sibling XML nodes map to it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	</a:t>
            </a:r>
            <a:r>
              <a:rPr lang="en-US" sz="2200" dirty="0" smtClean="0">
                <a:sym typeface="Wingdings"/>
              </a:rPr>
              <a:t> an embedding of a branching point matches a RDF resource</a:t>
            </a:r>
          </a:p>
          <a:p>
            <a:pPr marL="0" indent="0">
              <a:buNone/>
            </a:pPr>
            <a:endParaRPr lang="en-US" sz="2200" dirty="0" smtClean="0">
              <a:sym typeface="Wingdings"/>
            </a:endParaRPr>
          </a:p>
          <a:p>
            <a:pPr marL="0" indent="0">
              <a:buNone/>
            </a:pPr>
            <a:r>
              <a:rPr lang="en-US" sz="2200" dirty="0" smtClean="0">
                <a:sym typeface="Wingdings"/>
              </a:rPr>
              <a:t>	</a:t>
            </a:r>
            <a:endParaRPr lang="en-US" dirty="0" smtClean="0"/>
          </a:p>
          <a:p>
            <a:pPr marL="0" lvl="1" indent="0">
              <a:spcBef>
                <a:spcPts val="80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>
                <a:sym typeface="Wingdings"/>
              </a:rPr>
              <a:t>	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7" name="Grouper 16"/>
          <p:cNvGrpSpPr/>
          <p:nvPr/>
        </p:nvGrpSpPr>
        <p:grpSpPr>
          <a:xfrm>
            <a:off x="76200" y="1421487"/>
            <a:ext cx="8458200" cy="3352800"/>
            <a:chOff x="76200" y="1371600"/>
            <a:chExt cx="8458200" cy="3352800"/>
          </a:xfrm>
        </p:grpSpPr>
        <p:pic>
          <p:nvPicPr>
            <p:cNvPr id="88" name="Image 87" descr="kiss_rodin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477869"/>
              <a:ext cx="838200" cy="838200"/>
            </a:xfrm>
            <a:prstGeom prst="rect">
              <a:avLst/>
            </a:prstGeom>
          </p:spPr>
        </p:pic>
        <p:sp>
          <p:nvSpPr>
            <p:cNvPr id="147" name="ZoneTexte 146"/>
            <p:cNvSpPr txBox="1"/>
            <p:nvPr/>
          </p:nvSpPr>
          <p:spPr>
            <a:xfrm>
              <a:off x="1752600" y="1371600"/>
              <a:ext cx="58242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root</a:t>
              </a:r>
              <a:endParaRPr lang="en-US" sz="1800" b="0" dirty="0"/>
            </a:p>
          </p:txBody>
        </p:sp>
        <p:cxnSp>
          <p:nvCxnSpPr>
            <p:cNvPr id="177" name="Connecteur droit avec flèche 176"/>
            <p:cNvCxnSpPr>
              <a:stCxn id="147" idx="2"/>
              <a:endCxn id="148" idx="0"/>
            </p:cNvCxnSpPr>
            <p:nvPr/>
          </p:nvCxnSpPr>
          <p:spPr bwMode="auto">
            <a:xfrm flipH="1">
              <a:off x="627551" y="1740932"/>
              <a:ext cx="1416261" cy="88933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3" name="Connecteur droit avec flèche 182"/>
            <p:cNvCxnSpPr>
              <a:stCxn id="147" idx="2"/>
              <a:endCxn id="165" idx="0"/>
            </p:cNvCxnSpPr>
            <p:nvPr/>
          </p:nvCxnSpPr>
          <p:spPr bwMode="auto">
            <a:xfrm>
              <a:off x="2043812" y="1740932"/>
              <a:ext cx="1872717" cy="88933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80" name="Grouper 279"/>
            <p:cNvGrpSpPr/>
            <p:nvPr/>
          </p:nvGrpSpPr>
          <p:grpSpPr>
            <a:xfrm>
              <a:off x="76200" y="2630269"/>
              <a:ext cx="1807519" cy="2094131"/>
              <a:chOff x="-88578" y="2209800"/>
              <a:chExt cx="1807519" cy="2094131"/>
            </a:xfrm>
          </p:grpSpPr>
          <p:sp>
            <p:nvSpPr>
              <p:cNvPr id="148" name="ZoneTexte 147"/>
              <p:cNvSpPr txBox="1"/>
              <p:nvPr/>
            </p:nvSpPr>
            <p:spPr>
              <a:xfrm>
                <a:off x="152400" y="2209800"/>
                <a:ext cx="620745" cy="369332"/>
              </a:xfrm>
              <a:prstGeom prst="rect">
                <a:avLst/>
              </a:prstGeom>
              <a:noFill/>
              <a:ln w="28575" cmpd="sng">
                <a:solidFill>
                  <a:srgbClr val="8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item</a:t>
                </a:r>
                <a:endParaRPr lang="en-US" sz="1800" b="0" dirty="0"/>
              </a:p>
            </p:txBody>
          </p:sp>
          <p:sp>
            <p:nvSpPr>
              <p:cNvPr id="153" name="ZoneTexte 152"/>
              <p:cNvSpPr txBox="1"/>
              <p:nvPr/>
            </p:nvSpPr>
            <p:spPr>
              <a:xfrm>
                <a:off x="533400" y="3657600"/>
                <a:ext cx="1185541" cy="646331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The </a:t>
                </a:r>
              </a:p>
              <a:p>
                <a:r>
                  <a:rPr lang="en-US" sz="1800" b="0" dirty="0" smtClean="0"/>
                  <a:t>Cathedral</a:t>
                </a:r>
                <a:endParaRPr lang="en-US" sz="1800" b="0" dirty="0"/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-88578" y="3669268"/>
                <a:ext cx="698178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1908</a:t>
                </a:r>
                <a:endParaRPr lang="en-US" sz="1800" b="0" dirty="0"/>
              </a:p>
            </p:txBody>
          </p:sp>
          <p:cxnSp>
            <p:nvCxnSpPr>
              <p:cNvPr id="171" name="Connecteur droit avec flèche 170"/>
              <p:cNvCxnSpPr>
                <a:stCxn id="148" idx="2"/>
                <a:endCxn id="131" idx="0"/>
              </p:cNvCxnSpPr>
              <p:nvPr/>
            </p:nvCxnSpPr>
            <p:spPr bwMode="auto">
              <a:xfrm>
                <a:off x="462773" y="2579132"/>
                <a:ext cx="327228" cy="392668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74" name="Connecteur droit avec flèche 173"/>
              <p:cNvCxnSpPr>
                <a:stCxn id="148" idx="2"/>
                <a:endCxn id="139" idx="0"/>
              </p:cNvCxnSpPr>
              <p:nvPr/>
            </p:nvCxnSpPr>
            <p:spPr bwMode="auto">
              <a:xfrm flipH="1">
                <a:off x="232653" y="2579132"/>
                <a:ext cx="230120" cy="392668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31" name="ZoneTexte 130"/>
              <p:cNvSpPr txBox="1"/>
              <p:nvPr/>
            </p:nvSpPr>
            <p:spPr>
              <a:xfrm>
                <a:off x="665601" y="2971800"/>
                <a:ext cx="248799" cy="369332"/>
              </a:xfrm>
              <a:prstGeom prst="rect">
                <a:avLst/>
              </a:prstGeom>
              <a:noFill/>
              <a:ln w="28575" cmpd="sng">
                <a:solidFill>
                  <a:srgbClr val="8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t</a:t>
                </a:r>
                <a:endParaRPr lang="en-US" sz="1800" b="0" dirty="0"/>
              </a:p>
            </p:txBody>
          </p:sp>
          <p:sp>
            <p:nvSpPr>
              <p:cNvPr id="139" name="ZoneTexte 138"/>
              <p:cNvSpPr txBox="1"/>
              <p:nvPr/>
            </p:nvSpPr>
            <p:spPr>
              <a:xfrm>
                <a:off x="76200" y="2971800"/>
                <a:ext cx="312906" cy="369332"/>
              </a:xfrm>
              <a:prstGeom prst="rect">
                <a:avLst/>
              </a:prstGeom>
              <a:noFill/>
              <a:ln w="28575" cmpd="sng">
                <a:solidFill>
                  <a:srgbClr val="8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y</a:t>
                </a:r>
              </a:p>
            </p:txBody>
          </p:sp>
          <p:cxnSp>
            <p:nvCxnSpPr>
              <p:cNvPr id="141" name="Connecteur droit avec flèche 140"/>
              <p:cNvCxnSpPr>
                <a:stCxn id="139" idx="2"/>
                <a:endCxn id="170" idx="0"/>
              </p:cNvCxnSpPr>
              <p:nvPr/>
            </p:nvCxnSpPr>
            <p:spPr bwMode="auto">
              <a:xfrm>
                <a:off x="232653" y="3341132"/>
                <a:ext cx="0" cy="328136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5" name="Connecteur droit avec flèche 144"/>
              <p:cNvCxnSpPr/>
              <p:nvPr/>
            </p:nvCxnSpPr>
            <p:spPr bwMode="auto">
              <a:xfrm>
                <a:off x="762000" y="3352800"/>
                <a:ext cx="0" cy="328136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9" name="Grouper 8"/>
            <p:cNvGrpSpPr/>
            <p:nvPr/>
          </p:nvGrpSpPr>
          <p:grpSpPr>
            <a:xfrm>
              <a:off x="1776452" y="1664732"/>
              <a:ext cx="1576348" cy="3022937"/>
              <a:chOff x="1752600" y="1244263"/>
              <a:chExt cx="1576348" cy="3022937"/>
            </a:xfrm>
          </p:grpSpPr>
          <p:cxnSp>
            <p:nvCxnSpPr>
              <p:cNvPr id="180" name="Connecteur droit avec flèche 179"/>
              <p:cNvCxnSpPr>
                <a:stCxn id="147" idx="2"/>
                <a:endCxn id="149" idx="0"/>
              </p:cNvCxnSpPr>
              <p:nvPr/>
            </p:nvCxnSpPr>
            <p:spPr bwMode="auto">
              <a:xfrm>
                <a:off x="2019960" y="1244263"/>
                <a:ext cx="256815" cy="965537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grpSp>
            <p:nvGrpSpPr>
              <p:cNvPr id="279" name="Grouper 278"/>
              <p:cNvGrpSpPr/>
              <p:nvPr/>
            </p:nvGrpSpPr>
            <p:grpSpPr>
              <a:xfrm>
                <a:off x="1752600" y="2209800"/>
                <a:ext cx="1576348" cy="2057400"/>
                <a:chOff x="1359222" y="2209800"/>
                <a:chExt cx="1576348" cy="2057400"/>
              </a:xfrm>
            </p:grpSpPr>
            <p:sp>
              <p:nvSpPr>
                <p:cNvPr id="149" name="ZoneTexte 148"/>
                <p:cNvSpPr txBox="1"/>
                <p:nvPr/>
              </p:nvSpPr>
              <p:spPr>
                <a:xfrm>
                  <a:off x="1573024" y="2209800"/>
                  <a:ext cx="620745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item</a:t>
                  </a:r>
                  <a:endParaRPr lang="en-US" sz="1800" b="0" dirty="0"/>
                </a:p>
              </p:txBody>
            </p:sp>
            <p:sp>
              <p:nvSpPr>
                <p:cNvPr id="151" name="ZoneTexte 150"/>
                <p:cNvSpPr txBox="1"/>
                <p:nvPr/>
              </p:nvSpPr>
              <p:spPr>
                <a:xfrm>
                  <a:off x="1981200" y="3620869"/>
                  <a:ext cx="954370" cy="646331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The </a:t>
                  </a:r>
                </a:p>
                <a:p>
                  <a:r>
                    <a:rPr lang="en-US" sz="1800" b="0" dirty="0" smtClean="0"/>
                    <a:t>Thinker</a:t>
                  </a:r>
                  <a:endParaRPr lang="en-US" sz="1800" b="0" dirty="0"/>
                </a:p>
              </p:txBody>
            </p:sp>
            <p:sp>
              <p:nvSpPr>
                <p:cNvPr id="154" name="ZoneTexte 153"/>
                <p:cNvSpPr txBox="1"/>
                <p:nvPr/>
              </p:nvSpPr>
              <p:spPr>
                <a:xfrm>
                  <a:off x="1359222" y="3669268"/>
                  <a:ext cx="698178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1902</a:t>
                  </a:r>
                  <a:endParaRPr lang="en-US" sz="1800" b="0" dirty="0"/>
                </a:p>
              </p:txBody>
            </p:sp>
            <p:cxnSp>
              <p:nvCxnSpPr>
                <p:cNvPr id="146" name="Connecteur droit avec flèche 145"/>
                <p:cNvCxnSpPr>
                  <a:endCxn id="158" idx="0"/>
                </p:cNvCxnSpPr>
                <p:nvPr/>
              </p:nvCxnSpPr>
              <p:spPr bwMode="auto">
                <a:xfrm>
                  <a:off x="1910573" y="2590800"/>
                  <a:ext cx="327228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56" name="Connecteur droit avec flèche 155"/>
                <p:cNvCxnSpPr>
                  <a:endCxn id="159" idx="0"/>
                </p:cNvCxnSpPr>
                <p:nvPr/>
              </p:nvCxnSpPr>
              <p:spPr bwMode="auto">
                <a:xfrm flipH="1">
                  <a:off x="1680453" y="2590800"/>
                  <a:ext cx="230120" cy="3926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58" name="ZoneTexte 157"/>
                <p:cNvSpPr txBox="1"/>
                <p:nvPr/>
              </p:nvSpPr>
              <p:spPr>
                <a:xfrm>
                  <a:off x="2113401" y="2983468"/>
                  <a:ext cx="248799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t</a:t>
                  </a:r>
                  <a:endParaRPr lang="en-US" sz="1800" b="0" dirty="0"/>
                </a:p>
              </p:txBody>
            </p:sp>
            <p:sp>
              <p:nvSpPr>
                <p:cNvPr id="159" name="ZoneTexte 158"/>
                <p:cNvSpPr txBox="1"/>
                <p:nvPr/>
              </p:nvSpPr>
              <p:spPr>
                <a:xfrm>
                  <a:off x="1524000" y="2983468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161" name="Connecteur droit avec flèche 160"/>
                <p:cNvCxnSpPr>
                  <a:stCxn id="159" idx="2"/>
                </p:cNvCxnSpPr>
                <p:nvPr/>
              </p:nvCxnSpPr>
              <p:spPr bwMode="auto">
                <a:xfrm>
                  <a:off x="1680453" y="3352800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62" name="Connecteur droit avec flèche 161"/>
                <p:cNvCxnSpPr/>
                <p:nvPr/>
              </p:nvCxnSpPr>
              <p:spPr bwMode="auto">
                <a:xfrm>
                  <a:off x="2209800" y="3364468"/>
                  <a:ext cx="0" cy="328136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sp>
          <p:nvSpPr>
            <p:cNvPr id="166" name="ZoneTexte 165"/>
            <p:cNvSpPr txBox="1"/>
            <p:nvPr/>
          </p:nvSpPr>
          <p:spPr>
            <a:xfrm>
              <a:off x="3987156" y="4078069"/>
              <a:ext cx="620745" cy="646331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The </a:t>
              </a:r>
            </a:p>
            <a:p>
              <a:r>
                <a:rPr lang="en-US" sz="1800" b="0" dirty="0" smtClean="0"/>
                <a:t>Kiss</a:t>
              </a:r>
              <a:endParaRPr lang="en-US" sz="1800" b="0" dirty="0"/>
            </a:p>
          </p:txBody>
        </p:sp>
        <p:sp>
          <p:nvSpPr>
            <p:cNvPr id="168" name="ZoneTexte 167"/>
            <p:cNvSpPr txBox="1"/>
            <p:nvPr/>
          </p:nvSpPr>
          <p:spPr>
            <a:xfrm>
              <a:off x="3365178" y="4089737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1889</a:t>
              </a:r>
              <a:endParaRPr lang="en-US" sz="1800" b="0" dirty="0"/>
            </a:p>
          </p:txBody>
        </p:sp>
        <p:cxnSp>
          <p:nvCxnSpPr>
            <p:cNvPr id="169" name="Connecteur droit avec flèche 168"/>
            <p:cNvCxnSpPr>
              <a:stCxn id="165" idx="2"/>
              <a:endCxn id="173" idx="0"/>
            </p:cNvCxnSpPr>
            <p:nvPr/>
          </p:nvCxnSpPr>
          <p:spPr bwMode="auto">
            <a:xfrm>
              <a:off x="3916529" y="2999601"/>
              <a:ext cx="32722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2" name="Connecteur droit avec flèche 171"/>
            <p:cNvCxnSpPr>
              <a:stCxn id="165" idx="2"/>
              <a:endCxn id="175" idx="0"/>
            </p:cNvCxnSpPr>
            <p:nvPr/>
          </p:nvCxnSpPr>
          <p:spPr bwMode="auto">
            <a:xfrm flipH="1">
              <a:off x="3686409" y="2999601"/>
              <a:ext cx="230120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3" name="ZoneTexte 172"/>
            <p:cNvSpPr txBox="1"/>
            <p:nvPr/>
          </p:nvSpPr>
          <p:spPr>
            <a:xfrm>
              <a:off x="4119357" y="3392269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175" name="ZoneTexte 174"/>
            <p:cNvSpPr txBox="1"/>
            <p:nvPr/>
          </p:nvSpPr>
          <p:spPr>
            <a:xfrm>
              <a:off x="3529956" y="3392269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176" name="Connecteur droit avec flèche 175"/>
            <p:cNvCxnSpPr>
              <a:stCxn id="175" idx="2"/>
              <a:endCxn id="168" idx="0"/>
            </p:cNvCxnSpPr>
            <p:nvPr/>
          </p:nvCxnSpPr>
          <p:spPr bwMode="auto">
            <a:xfrm>
              <a:off x="3686409" y="3761601"/>
              <a:ext cx="27858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8" name="Connecteur droit avec flèche 177"/>
            <p:cNvCxnSpPr/>
            <p:nvPr/>
          </p:nvCxnSpPr>
          <p:spPr bwMode="auto">
            <a:xfrm>
              <a:off x="4215756" y="3773269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4" name="Rogner un rectangle avec un coin du même côté 53"/>
            <p:cNvSpPr/>
            <p:nvPr/>
          </p:nvSpPr>
          <p:spPr bwMode="auto">
            <a:xfrm>
              <a:off x="1828800" y="2477869"/>
              <a:ext cx="1447800" cy="22098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  <p:sp>
          <p:nvSpPr>
            <p:cNvPr id="55" name="Rogner un rectangle avec un coin du même côté 54"/>
            <p:cNvSpPr/>
            <p:nvPr/>
          </p:nvSpPr>
          <p:spPr bwMode="auto">
            <a:xfrm>
              <a:off x="76200" y="2477869"/>
              <a:ext cx="1676400" cy="22098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  <p:pic>
          <p:nvPicPr>
            <p:cNvPr id="87" name="Image 86" descr="thinker_I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2491057"/>
              <a:ext cx="533400" cy="748812"/>
            </a:xfrm>
            <a:prstGeom prst="rect">
              <a:avLst/>
            </a:prstGeom>
          </p:spPr>
        </p:pic>
        <p:sp>
          <p:nvSpPr>
            <p:cNvPr id="165" name="ZoneTexte 164"/>
            <p:cNvSpPr txBox="1"/>
            <p:nvPr/>
          </p:nvSpPr>
          <p:spPr>
            <a:xfrm>
              <a:off x="3606156" y="2630269"/>
              <a:ext cx="620745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item</a:t>
              </a:r>
              <a:endParaRPr lang="en-US" sz="1800" b="0" dirty="0"/>
            </a:p>
          </p:txBody>
        </p:sp>
        <p:sp>
          <p:nvSpPr>
            <p:cNvPr id="6" name="Rogner un rectangle avec un coin du même côté 5"/>
            <p:cNvSpPr/>
            <p:nvPr/>
          </p:nvSpPr>
          <p:spPr bwMode="auto">
            <a:xfrm>
              <a:off x="3429000" y="2477869"/>
              <a:ext cx="1447800" cy="22098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  <p:sp>
          <p:nvSpPr>
            <p:cNvPr id="215" name="ZoneTexte 214"/>
            <p:cNvSpPr txBox="1"/>
            <p:nvPr/>
          </p:nvSpPr>
          <p:spPr>
            <a:xfrm>
              <a:off x="6113814" y="1371600"/>
              <a:ext cx="58242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root</a:t>
              </a:r>
              <a:endParaRPr lang="en-US" sz="1800" b="0" dirty="0"/>
            </a:p>
          </p:txBody>
        </p:sp>
        <p:sp>
          <p:nvSpPr>
            <p:cNvPr id="216" name="ZoneTexte 215"/>
            <p:cNvSpPr txBox="1"/>
            <p:nvPr/>
          </p:nvSpPr>
          <p:spPr>
            <a:xfrm>
              <a:off x="6113814" y="2433935"/>
              <a:ext cx="620745" cy="369332"/>
            </a:xfrm>
            <a:prstGeom prst="rect">
              <a:avLst/>
            </a:prstGeom>
            <a:solidFill>
              <a:srgbClr val="FF8735"/>
            </a:solidFill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item</a:t>
              </a:r>
              <a:endParaRPr lang="en-US" sz="1800" b="0" dirty="0"/>
            </a:p>
          </p:txBody>
        </p:sp>
        <p:cxnSp>
          <p:nvCxnSpPr>
            <p:cNvPr id="217" name="Connecteur droit avec flèche 216"/>
            <p:cNvCxnSpPr>
              <a:stCxn id="215" idx="2"/>
              <a:endCxn id="216" idx="0"/>
            </p:cNvCxnSpPr>
            <p:nvPr/>
          </p:nvCxnSpPr>
          <p:spPr bwMode="auto">
            <a:xfrm>
              <a:off x="6405026" y="1740932"/>
              <a:ext cx="19161" cy="693003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ZoneTexte 24"/>
            <p:cNvSpPr txBox="1"/>
            <p:nvPr/>
          </p:nvSpPr>
          <p:spPr>
            <a:xfrm>
              <a:off x="6723414" y="2281535"/>
              <a:ext cx="304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*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75710" y="2357735"/>
              <a:ext cx="155869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/>
                <a:t>branching </a:t>
              </a:r>
            </a:p>
            <a:p>
              <a:r>
                <a:rPr lang="en-US" b="0" dirty="0" smtClean="0"/>
                <a:t>point  </a:t>
              </a:r>
              <a:endParaRPr lang="en-US" dirty="0"/>
            </a:p>
          </p:txBody>
        </p:sp>
        <p:cxnSp>
          <p:nvCxnSpPr>
            <p:cNvPr id="7" name="Connecteur en arc 6"/>
            <p:cNvCxnSpPr>
              <a:stCxn id="148" idx="0"/>
              <a:endCxn id="216" idx="0"/>
            </p:cNvCxnSpPr>
            <p:nvPr/>
          </p:nvCxnSpPr>
          <p:spPr bwMode="auto">
            <a:xfrm rot="5400000" flipH="1" flipV="1">
              <a:off x="3427702" y="-366216"/>
              <a:ext cx="196334" cy="5796636"/>
            </a:xfrm>
            <a:prstGeom prst="curvedConnector3">
              <a:avLst>
                <a:gd name="adj1" fmla="val 395182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62" name="Connecteur en arc 61"/>
            <p:cNvCxnSpPr>
              <a:stCxn id="149" idx="0"/>
              <a:endCxn id="216" idx="0"/>
            </p:cNvCxnSpPr>
            <p:nvPr/>
          </p:nvCxnSpPr>
          <p:spPr bwMode="auto">
            <a:xfrm rot="5400000" flipH="1" flipV="1">
              <a:off x="4264240" y="470322"/>
              <a:ext cx="196334" cy="4123560"/>
            </a:xfrm>
            <a:prstGeom prst="curvedConnector3">
              <a:avLst>
                <a:gd name="adj1" fmla="val 310064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67" name="Connecteur en arc 66"/>
            <p:cNvCxnSpPr>
              <a:stCxn id="165" idx="0"/>
              <a:endCxn id="216" idx="0"/>
            </p:cNvCxnSpPr>
            <p:nvPr/>
          </p:nvCxnSpPr>
          <p:spPr bwMode="auto">
            <a:xfrm rot="5400000" flipH="1" flipV="1">
              <a:off x="5072191" y="1278273"/>
              <a:ext cx="196334" cy="2507658"/>
            </a:xfrm>
            <a:prstGeom prst="curvedConnector3">
              <a:avLst>
                <a:gd name="adj1" fmla="val 216434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64" name="ZoneTexte 63"/>
          <p:cNvSpPr txBox="1"/>
          <p:nvPr/>
        </p:nvSpPr>
        <p:spPr>
          <a:xfrm>
            <a:off x="228600" y="990600"/>
            <a:ext cx="3962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GetArtworksByArtist</a:t>
            </a:r>
            <a:r>
              <a:rPr lang="en-US" sz="2200" dirty="0"/>
              <a:t>(</a:t>
            </a:r>
            <a:r>
              <a:rPr lang="en-US" sz="2200" dirty="0" smtClean="0"/>
              <a:t>Rodin)</a:t>
            </a:r>
            <a:endParaRPr lang="en-US" sz="2200" dirty="0"/>
          </a:p>
        </p:txBody>
      </p:sp>
      <p:pic>
        <p:nvPicPr>
          <p:cNvPr id="65" name="Image 64" descr="cathedral_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40687"/>
            <a:ext cx="609600" cy="812800"/>
          </a:xfrm>
          <a:prstGeom prst="rect">
            <a:avLst/>
          </a:prstGeom>
        </p:spPr>
      </p:pic>
      <p:grpSp>
        <p:nvGrpSpPr>
          <p:cNvPr id="5" name="Grouper 4"/>
          <p:cNvGrpSpPr/>
          <p:nvPr/>
        </p:nvGrpSpPr>
        <p:grpSpPr>
          <a:xfrm>
            <a:off x="5410200" y="990600"/>
            <a:ext cx="3617872" cy="2980491"/>
            <a:chOff x="5410200" y="940713"/>
            <a:chExt cx="3617872" cy="2980491"/>
          </a:xfrm>
        </p:grpSpPr>
        <p:sp>
          <p:nvSpPr>
            <p:cNvPr id="226" name="ZoneTexte 225"/>
            <p:cNvSpPr txBox="1"/>
            <p:nvPr/>
          </p:nvSpPr>
          <p:spPr>
            <a:xfrm>
              <a:off x="5410200" y="940713"/>
              <a:ext cx="36178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  <a:r>
                <a:rPr lang="en-US" sz="2200" dirty="0" smtClean="0"/>
                <a:t>ath summary for the WS</a:t>
              </a:r>
              <a:endParaRPr lang="en-US" sz="2200" dirty="0"/>
            </a:p>
          </p:txBody>
        </p:sp>
        <p:cxnSp>
          <p:nvCxnSpPr>
            <p:cNvPr id="66" name="Connecteur droit avec flèche 65"/>
            <p:cNvCxnSpPr>
              <a:endCxn id="69" idx="0"/>
            </p:cNvCxnSpPr>
            <p:nvPr/>
          </p:nvCxnSpPr>
          <p:spPr bwMode="auto">
            <a:xfrm>
              <a:off x="6406373" y="2819400"/>
              <a:ext cx="32722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Connecteur droit avec flèche 67"/>
            <p:cNvCxnSpPr>
              <a:endCxn id="70" idx="0"/>
            </p:cNvCxnSpPr>
            <p:nvPr/>
          </p:nvCxnSpPr>
          <p:spPr bwMode="auto">
            <a:xfrm flipH="1">
              <a:off x="6176253" y="2819400"/>
              <a:ext cx="230120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9" name="ZoneTexte 68"/>
            <p:cNvSpPr txBox="1"/>
            <p:nvPr/>
          </p:nvSpPr>
          <p:spPr>
            <a:xfrm>
              <a:off x="6609201" y="3212068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6019800" y="3212068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71" name="Connecteur droit avec flèche 70"/>
            <p:cNvCxnSpPr>
              <a:stCxn id="70" idx="2"/>
            </p:cNvCxnSpPr>
            <p:nvPr/>
          </p:nvCxnSpPr>
          <p:spPr bwMode="auto">
            <a:xfrm>
              <a:off x="6176253" y="3581400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cteur droit avec flèche 71"/>
            <p:cNvCxnSpPr/>
            <p:nvPr/>
          </p:nvCxnSpPr>
          <p:spPr bwMode="auto">
            <a:xfrm>
              <a:off x="6705600" y="3593068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2837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 Idea: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400" y="1728788"/>
            <a:ext cx="9144000" cy="451961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 smtClean="0">
                <a:sym typeface="Wingdings"/>
              </a:rPr>
              <a:t>Reduce the problem to an ontol</a:t>
            </a:r>
            <a:r>
              <a:rPr lang="en-US" dirty="0" smtClean="0">
                <a:sym typeface="Wingdings"/>
              </a:rPr>
              <a:t>ogy alignment problem: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For </a:t>
            </a:r>
            <a:r>
              <a:rPr lang="en-US" sz="2400" dirty="0">
                <a:sym typeface="Wingdings"/>
              </a:rPr>
              <a:t>each node matching a branching </a:t>
            </a:r>
            <a:r>
              <a:rPr lang="en-US" sz="2400" dirty="0" smtClean="0">
                <a:sym typeface="Wingdings"/>
              </a:rPr>
              <a:t>point, construct </a:t>
            </a:r>
            <a:r>
              <a:rPr lang="en-US" sz="2400" dirty="0">
                <a:sym typeface="Wingdings"/>
              </a:rPr>
              <a:t>an RDF </a:t>
            </a:r>
            <a:r>
              <a:rPr lang="en-US" sz="2400" dirty="0" smtClean="0">
                <a:sym typeface="Wingdings"/>
              </a:rPr>
              <a:t>resource. </a:t>
            </a:r>
            <a:r>
              <a:rPr lang="en-US" sz="2400" dirty="0">
                <a:sym typeface="Wingdings"/>
              </a:rPr>
              <a:t>	</a:t>
            </a:r>
            <a:endParaRPr lang="en-US" sz="2400" dirty="0" smtClean="0">
              <a:sym typeface="Wingdings"/>
            </a:endParaRP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2400" dirty="0">
                <a:sym typeface="Wingdings"/>
              </a:rPr>
              <a:t>For every path </a:t>
            </a:r>
            <a:r>
              <a:rPr lang="en-US" sz="2400" dirty="0" smtClean="0">
                <a:sym typeface="Wingdings"/>
              </a:rPr>
              <a:t>originating </a:t>
            </a:r>
            <a:r>
              <a:rPr lang="en-US" sz="2400" dirty="0">
                <a:sym typeface="Wingdings"/>
              </a:rPr>
              <a:t>in </a:t>
            </a:r>
            <a:r>
              <a:rPr lang="en-US" sz="2400" dirty="0" smtClean="0">
                <a:sym typeface="Wingdings"/>
              </a:rPr>
              <a:t>the </a:t>
            </a:r>
            <a:r>
              <a:rPr lang="en-US" sz="2400" dirty="0">
                <a:sym typeface="Wingdings"/>
              </a:rPr>
              <a:t>branching </a:t>
            </a:r>
            <a:r>
              <a:rPr lang="en-US" sz="2400" dirty="0" smtClean="0">
                <a:sym typeface="Wingdings"/>
              </a:rPr>
              <a:t>point (</a:t>
            </a:r>
            <a:r>
              <a:rPr lang="en-US" sz="2400" dirty="0">
                <a:sym typeface="Wingdings"/>
              </a:rPr>
              <a:t>in the </a:t>
            </a:r>
            <a:r>
              <a:rPr lang="en-US" sz="2400" dirty="0" smtClean="0">
                <a:sym typeface="Wingdings"/>
              </a:rPr>
              <a:t>summary), </a:t>
            </a:r>
            <a:r>
              <a:rPr lang="en-US" sz="2400" dirty="0">
                <a:sym typeface="Wingdings"/>
              </a:rPr>
              <a:t>construct a new RDF </a:t>
            </a:r>
            <a:r>
              <a:rPr lang="en-US" sz="2400" dirty="0" smtClean="0">
                <a:sym typeface="Wingdings"/>
              </a:rPr>
              <a:t>property.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Extract the triples corresponding to the new RDF properties.</a:t>
            </a:r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Apply an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ontology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a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lignment</a:t>
            </a:r>
            <a:r>
              <a:rPr lang="en-US" sz="2400" dirty="0" smtClean="0">
                <a:sym typeface="Wingdings"/>
              </a:rPr>
              <a:t> solution.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     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ZoneTexte 4"/>
          <p:cNvSpPr txBox="1"/>
          <p:nvPr/>
        </p:nvSpPr>
        <p:spPr>
          <a:xfrm>
            <a:off x="1371600" y="304800"/>
            <a:ext cx="952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[</a:t>
            </a:r>
            <a:r>
              <a:rPr lang="en-US" sz="1800" b="0" dirty="0" err="1" smtClean="0"/>
              <a:t>Taheriyan</a:t>
            </a:r>
            <a:r>
              <a:rPr lang="en-US" sz="1800" b="0" dirty="0" smtClean="0"/>
              <a:t> &amp; all: Rapidly </a:t>
            </a:r>
            <a:r>
              <a:rPr lang="en-US" sz="1800" b="0" dirty="0"/>
              <a:t>Integrating Services into the Linked Data </a:t>
            </a:r>
            <a:r>
              <a:rPr lang="en-US" sz="1800" b="0" dirty="0" smtClean="0"/>
              <a:t>Cloud</a:t>
            </a:r>
          </a:p>
          <a:p>
            <a:r>
              <a:rPr lang="en-US" sz="1800" b="0" dirty="0" smtClean="0"/>
              <a:t>ISWC 2012]</a:t>
            </a:r>
            <a:endParaRPr lang="en-US" sz="18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3016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Challenge: </a:t>
            </a:r>
            <a:endParaRPr lang="en-GB" dirty="0"/>
          </a:p>
        </p:txBody>
      </p:sp>
      <p:sp>
        <p:nvSpPr>
          <p:cNvPr id="255" name="Espace réservé du contenu 2"/>
          <p:cNvSpPr>
            <a:spLocks noGrp="1"/>
          </p:cNvSpPr>
          <p:nvPr>
            <p:ph idx="1"/>
          </p:nvPr>
        </p:nvSpPr>
        <p:spPr>
          <a:xfrm>
            <a:off x="180631" y="4800600"/>
            <a:ext cx="9344369" cy="1752600"/>
          </a:xfrm>
        </p:spPr>
        <p:txBody>
          <a:bodyPr/>
          <a:lstStyle/>
          <a:p>
            <a:pPr>
              <a:buClr>
                <a:srgbClr val="FF0000"/>
              </a:buClr>
              <a:buFont typeface="Lucida Grande"/>
              <a:buChar char="-"/>
            </a:pPr>
            <a:r>
              <a:rPr lang="en-US" dirty="0" smtClean="0">
                <a:solidFill>
                  <a:schemeClr val="tx1"/>
                </a:solidFill>
                <a:sym typeface="Wingdings"/>
              </a:rPr>
              <a:t>The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same node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matches several RDF resources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dirty="0" smtClean="0">
                <a:solidFill>
                  <a:srgbClr val="0000FF"/>
                </a:solidFill>
                <a:sym typeface="Wingdings"/>
              </a:rPr>
              <a:t>Our approach: </a:t>
            </a:r>
          </a:p>
          <a:p>
            <a:pPr>
              <a:buSzPct val="100000"/>
            </a:pPr>
            <a:r>
              <a:rPr lang="en-US" dirty="0">
                <a:solidFill>
                  <a:schemeClr val="tx1"/>
                </a:solidFill>
                <a:sym typeface="Wingdings"/>
              </a:rPr>
              <a:t>D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on’t try to guess the embeddings of the RDF resources</a:t>
            </a:r>
          </a:p>
          <a:p>
            <a:pPr>
              <a:buSzPct val="100000"/>
            </a:pPr>
            <a:r>
              <a:rPr lang="en-US" dirty="0" smtClean="0">
                <a:solidFill>
                  <a:schemeClr val="tx1"/>
                </a:solidFill>
                <a:sym typeface="Wingdings"/>
              </a:rPr>
              <a:t>First, match relationships involving literals and learn from them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en-US" dirty="0" smtClean="0">
                <a:solidFill>
                  <a:schemeClr val="tx1"/>
                </a:solidFill>
                <a:sym typeface="Wingdings"/>
              </a:rPr>
              <a:t>	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11" name="ZoneTexte 10"/>
          <p:cNvSpPr txBox="1"/>
          <p:nvPr/>
        </p:nvSpPr>
        <p:spPr>
          <a:xfrm flipH="1">
            <a:off x="-40126423" y="-4038600"/>
            <a:ext cx="4035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c</a:t>
            </a:r>
            <a:r>
              <a:rPr lang="en-US" b="0" dirty="0" smtClean="0"/>
              <a:t>all result for Rodin</a:t>
            </a:r>
            <a:endParaRPr lang="en-US" b="0" dirty="0"/>
          </a:p>
        </p:txBody>
      </p:sp>
      <p:sp>
        <p:nvSpPr>
          <p:cNvPr id="266" name="ZoneTexte 265"/>
          <p:cNvSpPr txBox="1"/>
          <p:nvPr/>
        </p:nvSpPr>
        <p:spPr>
          <a:xfrm flipH="1">
            <a:off x="-4170677" y="-2667000"/>
            <a:ext cx="11092055" cy="369332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URL1</a:t>
            </a:r>
            <a:endParaRPr lang="en-US" sz="1800" b="0" dirty="0"/>
          </a:p>
        </p:txBody>
      </p:sp>
      <p:sp>
        <p:nvSpPr>
          <p:cNvPr id="267" name="ZoneTexte 266"/>
          <p:cNvSpPr txBox="1"/>
          <p:nvPr/>
        </p:nvSpPr>
        <p:spPr>
          <a:xfrm flipH="1">
            <a:off x="-5943599" y="-2667000"/>
            <a:ext cx="1127760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Rodin</a:t>
            </a:r>
            <a:endParaRPr lang="en-US" sz="1800" b="0" dirty="0"/>
          </a:p>
        </p:txBody>
      </p:sp>
      <p:sp>
        <p:nvSpPr>
          <p:cNvPr id="268" name="ZoneTexte 267"/>
          <p:cNvSpPr txBox="1"/>
          <p:nvPr/>
        </p:nvSpPr>
        <p:spPr>
          <a:xfrm flipH="1">
            <a:off x="-2454753" y="-2667000"/>
            <a:ext cx="10912953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 1840</a:t>
            </a:r>
            <a:endParaRPr lang="en-US" sz="1800" b="0" dirty="0"/>
          </a:p>
        </p:txBody>
      </p:sp>
      <p:cxnSp>
        <p:nvCxnSpPr>
          <p:cNvPr id="269" name="Connecteur droit avec flèche 268"/>
          <p:cNvCxnSpPr>
            <a:stCxn id="266" idx="1"/>
            <a:endCxn id="267" idx="3"/>
          </p:cNvCxnSpPr>
          <p:nvPr/>
        </p:nvCxnSpPr>
        <p:spPr bwMode="auto">
          <a:xfrm flipH="1">
            <a:off x="-5943599" y="-2482334"/>
            <a:ext cx="128649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Connecteur droit avec flèche 271"/>
          <p:cNvCxnSpPr>
            <a:stCxn id="266" idx="3"/>
            <a:endCxn id="268" idx="1"/>
          </p:cNvCxnSpPr>
          <p:nvPr/>
        </p:nvCxnSpPr>
        <p:spPr bwMode="auto">
          <a:xfrm>
            <a:off x="-4170677" y="-2482334"/>
            <a:ext cx="126288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5" name="Rectangle 274"/>
          <p:cNvSpPr/>
          <p:nvPr/>
        </p:nvSpPr>
        <p:spPr>
          <a:xfrm flipH="1">
            <a:off x="-3376949" y="-2819400"/>
            <a:ext cx="9625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label</a:t>
            </a:r>
            <a:endParaRPr lang="en-US" sz="1800" b="0" dirty="0"/>
          </a:p>
        </p:txBody>
      </p:sp>
      <p:sp>
        <p:nvSpPr>
          <p:cNvPr id="276" name="Rectangle 275"/>
          <p:cNvSpPr/>
          <p:nvPr/>
        </p:nvSpPr>
        <p:spPr>
          <a:xfrm flipH="1">
            <a:off x="-4317180" y="-2819400"/>
            <a:ext cx="1201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bornIn</a:t>
            </a:r>
            <a:endParaRPr lang="en-US" sz="1800" b="0" dirty="0"/>
          </a:p>
        </p:txBody>
      </p:sp>
      <p:sp>
        <p:nvSpPr>
          <p:cNvPr id="2" name="Rogner un rectangle avec un coin du même côté 1"/>
          <p:cNvSpPr/>
          <p:nvPr/>
        </p:nvSpPr>
        <p:spPr bwMode="auto">
          <a:xfrm>
            <a:off x="-7162800" y="1066800"/>
            <a:ext cx="1676400" cy="2133600"/>
          </a:xfrm>
          <a:prstGeom prst="snip2SameRect">
            <a:avLst>
              <a:gd name="adj1" fmla="val 16315"/>
              <a:gd name="adj2" fmla="val 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04800" y="148726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57" name="Espace réservé du contenu 2"/>
          <p:cNvSpPr txBox="1">
            <a:spLocks/>
          </p:cNvSpPr>
          <p:nvPr/>
        </p:nvSpPr>
        <p:spPr bwMode="auto">
          <a:xfrm>
            <a:off x="304800" y="1066800"/>
            <a:ext cx="8686800" cy="60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36550" indent="-336550" algn="l" defTabSz="449263" rtl="0" eaLnBrk="0" fontAlgn="base" hangingPunct="0">
              <a:lnSpc>
                <a:spcPct val="93000"/>
              </a:lnSpc>
              <a:spcBef>
                <a:spcPts val="800"/>
              </a:spcBef>
              <a:spcAft>
                <a:spcPct val="0"/>
              </a:spcAft>
              <a:buClr>
                <a:srgbClr val="0000FF"/>
              </a:buClr>
              <a:buSzPct val="15000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6600" indent="-279400" algn="l" defTabSz="449263" rtl="0" eaLnBrk="0" fontAlgn="base" hangingPunct="0">
              <a:lnSpc>
                <a:spcPct val="93000"/>
              </a:lnSpc>
              <a:spcBef>
                <a:spcPts val="700"/>
              </a:spcBef>
              <a:spcAft>
                <a:spcPct val="0"/>
              </a:spcAft>
              <a:buClr>
                <a:srgbClr val="0000FF"/>
              </a:buClr>
              <a:buSzPct val="15000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SzPct val="150000"/>
              <a:buChar char="•"/>
              <a:defRPr sz="2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50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50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Arial" charset="0"/>
              <a:buChar char="ر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Arial" charset="0"/>
              <a:buChar char="ر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Arial" charset="0"/>
              <a:buChar char="ر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FF"/>
              </a:buClr>
              <a:buSzPct val="100000"/>
              <a:buFont typeface="Arial" charset="0"/>
              <a:buChar char="ر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Web Service: “get artwork by </a:t>
            </a:r>
            <a:r>
              <a:rPr lang="en-US" b="0" dirty="0" smtClean="0"/>
              <a:t>title”</a:t>
            </a:r>
            <a:endParaRPr lang="en-US" b="0" dirty="0"/>
          </a:p>
          <a:p>
            <a:pPr marL="0" indent="0">
              <a:buFontTx/>
              <a:buNone/>
            </a:pPr>
            <a:endParaRPr lang="en-US" dirty="0" smtClean="0"/>
          </a:p>
        </p:txBody>
      </p:sp>
      <p:grpSp>
        <p:nvGrpSpPr>
          <p:cNvPr id="18" name="Grouper 17"/>
          <p:cNvGrpSpPr/>
          <p:nvPr/>
        </p:nvGrpSpPr>
        <p:grpSpPr>
          <a:xfrm>
            <a:off x="228600" y="1879937"/>
            <a:ext cx="6477000" cy="2844463"/>
            <a:chOff x="228600" y="1535668"/>
            <a:chExt cx="6477000" cy="2844463"/>
          </a:xfrm>
        </p:grpSpPr>
        <p:sp>
          <p:nvSpPr>
            <p:cNvPr id="58" name="ZoneTexte 57"/>
            <p:cNvSpPr txBox="1"/>
            <p:nvPr/>
          </p:nvSpPr>
          <p:spPr>
            <a:xfrm>
              <a:off x="3929390" y="1535668"/>
              <a:ext cx="261610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r</a:t>
              </a:r>
              <a:endParaRPr lang="en-US" sz="1800" b="0" dirty="0"/>
            </a:p>
          </p:txBody>
        </p:sp>
        <p:cxnSp>
          <p:nvCxnSpPr>
            <p:cNvPr id="60" name="Connecteur droit avec flèche 59"/>
            <p:cNvCxnSpPr>
              <a:stCxn id="58" idx="2"/>
              <a:endCxn id="86" idx="0"/>
            </p:cNvCxnSpPr>
            <p:nvPr/>
          </p:nvCxnSpPr>
          <p:spPr bwMode="auto">
            <a:xfrm>
              <a:off x="4060195" y="1905000"/>
              <a:ext cx="1794483" cy="344269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Connecteur droit avec flèche 71"/>
            <p:cNvCxnSpPr>
              <a:stCxn id="58" idx="2"/>
              <a:endCxn id="74" idx="0"/>
            </p:cNvCxnSpPr>
            <p:nvPr/>
          </p:nvCxnSpPr>
          <p:spPr bwMode="auto">
            <a:xfrm flipH="1">
              <a:off x="2463939" y="1905000"/>
              <a:ext cx="1596256" cy="3164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4" name="ZoneTexte 73"/>
            <p:cNvSpPr txBox="1"/>
            <p:nvPr/>
          </p:nvSpPr>
          <p:spPr>
            <a:xfrm>
              <a:off x="2236916" y="2221468"/>
              <a:ext cx="45404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art</a:t>
              </a:r>
              <a:endParaRPr lang="en-US" sz="1800" b="0" dirty="0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2526978" y="3632537"/>
              <a:ext cx="620745" cy="646331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The </a:t>
              </a:r>
            </a:p>
            <a:p>
              <a:r>
                <a:rPr lang="en-US" sz="1800" b="0" dirty="0" smtClean="0"/>
                <a:t>Kiss</a:t>
              </a:r>
              <a:endParaRPr lang="en-US" sz="1800" b="0" dirty="0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905000" y="3680936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1907</a:t>
              </a:r>
              <a:endParaRPr lang="en-US" sz="1800" b="0" dirty="0"/>
            </a:p>
          </p:txBody>
        </p:sp>
        <p:cxnSp>
          <p:nvCxnSpPr>
            <p:cNvPr id="77" name="Connecteur droit avec flèche 76"/>
            <p:cNvCxnSpPr>
              <a:endCxn id="79" idx="0"/>
            </p:cNvCxnSpPr>
            <p:nvPr/>
          </p:nvCxnSpPr>
          <p:spPr bwMode="auto">
            <a:xfrm>
              <a:off x="2456351" y="2602468"/>
              <a:ext cx="32722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Connecteur droit avec flèche 77"/>
            <p:cNvCxnSpPr>
              <a:endCxn id="80" idx="0"/>
            </p:cNvCxnSpPr>
            <p:nvPr/>
          </p:nvCxnSpPr>
          <p:spPr bwMode="auto">
            <a:xfrm flipH="1">
              <a:off x="2226231" y="2602468"/>
              <a:ext cx="230121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ZoneTexte 78"/>
            <p:cNvSpPr txBox="1"/>
            <p:nvPr/>
          </p:nvSpPr>
          <p:spPr>
            <a:xfrm>
              <a:off x="2659179" y="2995136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2069778" y="2995136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81" name="Connecteur droit avec flèche 80"/>
            <p:cNvCxnSpPr>
              <a:stCxn id="80" idx="2"/>
            </p:cNvCxnSpPr>
            <p:nvPr/>
          </p:nvCxnSpPr>
          <p:spPr bwMode="auto">
            <a:xfrm>
              <a:off x="2226231" y="3364468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2" name="Connecteur droit avec flèche 81"/>
            <p:cNvCxnSpPr/>
            <p:nvPr/>
          </p:nvCxnSpPr>
          <p:spPr bwMode="auto">
            <a:xfrm>
              <a:off x="2755578" y="3376136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6" name="ZoneTexte 85"/>
            <p:cNvSpPr txBox="1"/>
            <p:nvPr/>
          </p:nvSpPr>
          <p:spPr>
            <a:xfrm>
              <a:off x="5627655" y="2249269"/>
              <a:ext cx="45404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art</a:t>
              </a:r>
              <a:endParaRPr lang="en-US" sz="1800" b="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6008655" y="3733800"/>
              <a:ext cx="620745" cy="646331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The </a:t>
              </a:r>
            </a:p>
            <a:p>
              <a:r>
                <a:rPr lang="en-US" sz="1800" b="0" dirty="0" smtClean="0"/>
                <a:t>Kiss</a:t>
              </a:r>
              <a:endParaRPr lang="en-US" sz="1800" b="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5386677" y="3733800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1889</a:t>
              </a:r>
              <a:endParaRPr lang="en-US" sz="1800" b="0" dirty="0"/>
            </a:p>
          </p:txBody>
        </p:sp>
        <p:cxnSp>
          <p:nvCxnSpPr>
            <p:cNvPr id="89" name="Connecteur droit avec flèche 88"/>
            <p:cNvCxnSpPr>
              <a:stCxn id="86" idx="2"/>
              <a:endCxn id="91" idx="0"/>
            </p:cNvCxnSpPr>
            <p:nvPr/>
          </p:nvCxnSpPr>
          <p:spPr bwMode="auto">
            <a:xfrm>
              <a:off x="5854678" y="2618601"/>
              <a:ext cx="41057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Connecteur droit avec flèche 89"/>
            <p:cNvCxnSpPr>
              <a:stCxn id="86" idx="2"/>
              <a:endCxn id="92" idx="0"/>
            </p:cNvCxnSpPr>
            <p:nvPr/>
          </p:nvCxnSpPr>
          <p:spPr bwMode="auto">
            <a:xfrm flipH="1">
              <a:off x="5707908" y="2618601"/>
              <a:ext cx="146770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1" name="ZoneTexte 90"/>
            <p:cNvSpPr txBox="1"/>
            <p:nvPr/>
          </p:nvSpPr>
          <p:spPr>
            <a:xfrm>
              <a:off x="6140856" y="3011269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5551455" y="3011269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93" name="Connecteur droit avec flèche 92"/>
            <p:cNvCxnSpPr>
              <a:stCxn id="92" idx="2"/>
              <a:endCxn id="88" idx="0"/>
            </p:cNvCxnSpPr>
            <p:nvPr/>
          </p:nvCxnSpPr>
          <p:spPr bwMode="auto">
            <a:xfrm>
              <a:off x="5707908" y="3380601"/>
              <a:ext cx="27858" cy="353199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4" name="Connecteur droit avec flèche 93"/>
            <p:cNvCxnSpPr/>
            <p:nvPr/>
          </p:nvCxnSpPr>
          <p:spPr bwMode="auto">
            <a:xfrm>
              <a:off x="6237255" y="3392269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ZoneTexte 101"/>
            <p:cNvSpPr txBox="1"/>
            <p:nvPr/>
          </p:nvSpPr>
          <p:spPr>
            <a:xfrm>
              <a:off x="1287294" y="2971800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a</a:t>
              </a:r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914400" y="3657600"/>
              <a:ext cx="108274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err="1" smtClean="0"/>
                <a:t>Brâncu</a:t>
              </a:r>
              <a:r>
                <a:rPr lang="en-US" sz="1800" b="0" dirty="0" err="1"/>
                <a:t>ș</a:t>
              </a:r>
              <a:r>
                <a:rPr lang="en-US" sz="1800" b="0" dirty="0" err="1" smtClean="0"/>
                <a:t>i</a:t>
              </a:r>
              <a:endParaRPr lang="en-US" sz="1800" b="0" dirty="0"/>
            </a:p>
          </p:txBody>
        </p:sp>
        <p:cxnSp>
          <p:nvCxnSpPr>
            <p:cNvPr id="104" name="Connecteur droit avec flèche 103"/>
            <p:cNvCxnSpPr>
              <a:stCxn id="102" idx="2"/>
              <a:endCxn id="103" idx="0"/>
            </p:cNvCxnSpPr>
            <p:nvPr/>
          </p:nvCxnSpPr>
          <p:spPr bwMode="auto">
            <a:xfrm>
              <a:off x="1443816" y="3341132"/>
              <a:ext cx="11958" cy="3164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Connecteur droit avec flèche 106"/>
            <p:cNvCxnSpPr>
              <a:stCxn id="74" idx="2"/>
              <a:endCxn id="102" idx="0"/>
            </p:cNvCxnSpPr>
            <p:nvPr/>
          </p:nvCxnSpPr>
          <p:spPr bwMode="auto">
            <a:xfrm flipH="1">
              <a:off x="1443816" y="2590800"/>
              <a:ext cx="1020123" cy="3810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0" name="ZoneTexte 109"/>
            <p:cNvSpPr txBox="1"/>
            <p:nvPr/>
          </p:nvSpPr>
          <p:spPr>
            <a:xfrm>
              <a:off x="228600" y="3657600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1876</a:t>
              </a:r>
              <a:endParaRPr lang="en-US" sz="1800" b="0" dirty="0"/>
            </a:p>
          </p:txBody>
        </p:sp>
        <p:cxnSp>
          <p:nvCxnSpPr>
            <p:cNvPr id="112" name="Connecteur droit avec flèche 111"/>
            <p:cNvCxnSpPr>
              <a:stCxn id="118" idx="2"/>
              <a:endCxn id="110" idx="0"/>
            </p:cNvCxnSpPr>
            <p:nvPr/>
          </p:nvCxnSpPr>
          <p:spPr bwMode="auto">
            <a:xfrm flipH="1">
              <a:off x="577689" y="3352800"/>
              <a:ext cx="27789" cy="3048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ZoneTexte 117"/>
            <p:cNvSpPr txBox="1"/>
            <p:nvPr/>
          </p:nvSpPr>
          <p:spPr>
            <a:xfrm>
              <a:off x="448956" y="2983468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b</a:t>
              </a:r>
            </a:p>
          </p:txBody>
        </p:sp>
        <p:cxnSp>
          <p:nvCxnSpPr>
            <p:cNvPr id="120" name="Connecteur droit avec flèche 119"/>
            <p:cNvCxnSpPr>
              <a:stCxn id="74" idx="2"/>
              <a:endCxn id="118" idx="0"/>
            </p:cNvCxnSpPr>
            <p:nvPr/>
          </p:nvCxnSpPr>
          <p:spPr bwMode="auto">
            <a:xfrm flipH="1">
              <a:off x="605478" y="2590800"/>
              <a:ext cx="1858461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6" name="ZoneTexte 125"/>
            <p:cNvSpPr txBox="1"/>
            <p:nvPr/>
          </p:nvSpPr>
          <p:spPr>
            <a:xfrm>
              <a:off x="4792494" y="3059668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a</a:t>
              </a:r>
            </a:p>
          </p:txBody>
        </p:sp>
        <p:sp>
          <p:nvSpPr>
            <p:cNvPr id="127" name="ZoneTexte 126"/>
            <p:cNvSpPr txBox="1"/>
            <p:nvPr/>
          </p:nvSpPr>
          <p:spPr>
            <a:xfrm>
              <a:off x="4572000" y="3745468"/>
              <a:ext cx="787783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Rodin</a:t>
              </a:r>
              <a:endParaRPr lang="en-US" sz="1800" b="0" dirty="0"/>
            </a:p>
          </p:txBody>
        </p:sp>
        <p:cxnSp>
          <p:nvCxnSpPr>
            <p:cNvPr id="128" name="Connecteur droit avec flèche 127"/>
            <p:cNvCxnSpPr>
              <a:stCxn id="126" idx="2"/>
              <a:endCxn id="127" idx="0"/>
            </p:cNvCxnSpPr>
            <p:nvPr/>
          </p:nvCxnSpPr>
          <p:spPr bwMode="auto">
            <a:xfrm>
              <a:off x="4949016" y="3429000"/>
              <a:ext cx="16876" cy="3164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9" name="Connecteur droit avec flèche 128"/>
            <p:cNvCxnSpPr>
              <a:stCxn id="86" idx="2"/>
              <a:endCxn id="126" idx="0"/>
            </p:cNvCxnSpPr>
            <p:nvPr/>
          </p:nvCxnSpPr>
          <p:spPr bwMode="auto">
            <a:xfrm flipH="1">
              <a:off x="4949016" y="2618601"/>
              <a:ext cx="905662" cy="44106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0" name="ZoneTexte 129"/>
            <p:cNvSpPr txBox="1"/>
            <p:nvPr/>
          </p:nvSpPr>
          <p:spPr>
            <a:xfrm>
              <a:off x="3733800" y="3745468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1840</a:t>
              </a:r>
              <a:endParaRPr lang="en-US" sz="1800" b="0" dirty="0"/>
            </a:p>
          </p:txBody>
        </p:sp>
        <p:cxnSp>
          <p:nvCxnSpPr>
            <p:cNvPr id="132" name="Connecteur droit avec flèche 131"/>
            <p:cNvCxnSpPr>
              <a:stCxn id="133" idx="2"/>
              <a:endCxn id="130" idx="0"/>
            </p:cNvCxnSpPr>
            <p:nvPr/>
          </p:nvCxnSpPr>
          <p:spPr bwMode="auto">
            <a:xfrm flipH="1">
              <a:off x="4082889" y="3440668"/>
              <a:ext cx="27789" cy="3048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3" name="ZoneTexte 132"/>
            <p:cNvSpPr txBox="1"/>
            <p:nvPr/>
          </p:nvSpPr>
          <p:spPr>
            <a:xfrm>
              <a:off x="3954156" y="3071336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b</a:t>
              </a:r>
            </a:p>
          </p:txBody>
        </p:sp>
        <p:cxnSp>
          <p:nvCxnSpPr>
            <p:cNvPr id="134" name="Connecteur droit avec flèche 133"/>
            <p:cNvCxnSpPr>
              <a:stCxn id="86" idx="2"/>
              <a:endCxn id="133" idx="0"/>
            </p:cNvCxnSpPr>
            <p:nvPr/>
          </p:nvCxnSpPr>
          <p:spPr bwMode="auto">
            <a:xfrm flipH="1">
              <a:off x="4110678" y="2618601"/>
              <a:ext cx="1744000" cy="452735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0" name="Image 29" descr="kiss_brancusi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300" y="2133600"/>
              <a:ext cx="418900" cy="533400"/>
            </a:xfrm>
            <a:prstGeom prst="rect">
              <a:avLst/>
            </a:prstGeom>
          </p:spPr>
        </p:pic>
        <p:pic>
          <p:nvPicPr>
            <p:cNvPr id="137" name="Image 136" descr="kiss_II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2133600"/>
              <a:ext cx="533400" cy="711422"/>
            </a:xfrm>
            <a:prstGeom prst="rect">
              <a:avLst/>
            </a:prstGeom>
          </p:spPr>
        </p:pic>
        <p:pic>
          <p:nvPicPr>
            <p:cNvPr id="138" name="Image 137" descr="Rodin_I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00" y="2133011"/>
              <a:ext cx="609600" cy="762589"/>
            </a:xfrm>
            <a:prstGeom prst="rect">
              <a:avLst/>
            </a:prstGeom>
          </p:spPr>
        </p:pic>
        <p:pic>
          <p:nvPicPr>
            <p:cNvPr id="31" name="Image 30" descr="brancus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3454" y="2133600"/>
              <a:ext cx="824346" cy="533400"/>
            </a:xfrm>
            <a:prstGeom prst="rect">
              <a:avLst/>
            </a:prstGeom>
          </p:spPr>
        </p:pic>
        <p:sp>
          <p:nvSpPr>
            <p:cNvPr id="142" name="Rogner un rectangle avec un coin du même côté 141"/>
            <p:cNvSpPr/>
            <p:nvPr/>
          </p:nvSpPr>
          <p:spPr bwMode="auto">
            <a:xfrm>
              <a:off x="3810000" y="2057400"/>
              <a:ext cx="2895600" cy="22860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  <p:sp>
          <p:nvSpPr>
            <p:cNvPr id="143" name="Rogner un rectangle avec un coin du même côté 142"/>
            <p:cNvSpPr/>
            <p:nvPr/>
          </p:nvSpPr>
          <p:spPr bwMode="auto">
            <a:xfrm>
              <a:off x="304800" y="2057400"/>
              <a:ext cx="2895600" cy="22860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5854678" y="1411069"/>
            <a:ext cx="3379408" cy="2976265"/>
            <a:chOff x="5854678" y="1066800"/>
            <a:chExt cx="3379408" cy="2976265"/>
          </a:xfrm>
        </p:grpSpPr>
        <p:grpSp>
          <p:nvGrpSpPr>
            <p:cNvPr id="19" name="Grouper 18"/>
            <p:cNvGrpSpPr/>
            <p:nvPr/>
          </p:nvGrpSpPr>
          <p:grpSpPr>
            <a:xfrm>
              <a:off x="5854678" y="1066800"/>
              <a:ext cx="3100918" cy="2438989"/>
              <a:chOff x="5854678" y="1066800"/>
              <a:chExt cx="3100918" cy="2438989"/>
            </a:xfrm>
          </p:grpSpPr>
          <p:pic>
            <p:nvPicPr>
              <p:cNvPr id="62" name="Image 61" descr="kiss_II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2400" y="1066800"/>
                <a:ext cx="533400" cy="711422"/>
              </a:xfrm>
              <a:prstGeom prst="rect">
                <a:avLst/>
              </a:prstGeom>
            </p:spPr>
          </p:pic>
          <p:cxnSp>
            <p:nvCxnSpPr>
              <p:cNvPr id="64" name="Connecteur droit avec flèche 63"/>
              <p:cNvCxnSpPr>
                <a:endCxn id="62" idx="2"/>
              </p:cNvCxnSpPr>
              <p:nvPr/>
            </p:nvCxnSpPr>
            <p:spPr bwMode="auto">
              <a:xfrm flipH="1" flipV="1">
                <a:off x="8039100" y="1778222"/>
                <a:ext cx="4425" cy="964978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pic>
            <p:nvPicPr>
              <p:cNvPr id="71" name="Image 70" descr="Rodin_I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2400" y="2743200"/>
                <a:ext cx="609600" cy="762589"/>
              </a:xfrm>
              <a:prstGeom prst="rect">
                <a:avLst/>
              </a:prstGeom>
            </p:spPr>
          </p:pic>
          <p:sp>
            <p:nvSpPr>
              <p:cNvPr id="73" name="ZoneTexte 72"/>
              <p:cNvSpPr txBox="1"/>
              <p:nvPr/>
            </p:nvSpPr>
            <p:spPr>
              <a:xfrm>
                <a:off x="8001000" y="2133600"/>
                <a:ext cx="954596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created</a:t>
                </a:r>
                <a:endParaRPr lang="en-US" sz="1800" b="0" dirty="0"/>
              </a:p>
            </p:txBody>
          </p:sp>
          <p:cxnSp>
            <p:nvCxnSpPr>
              <p:cNvPr id="83" name="Connecteur en arc 82"/>
              <p:cNvCxnSpPr>
                <a:stCxn id="86" idx="0"/>
                <a:endCxn id="71" idx="0"/>
              </p:cNvCxnSpPr>
              <p:nvPr/>
            </p:nvCxnSpPr>
            <p:spPr bwMode="auto">
              <a:xfrm rot="16200000" flipH="1">
                <a:off x="6757073" y="1423073"/>
                <a:ext cx="417731" cy="2222522"/>
              </a:xfrm>
              <a:prstGeom prst="curvedConnector3">
                <a:avLst>
                  <a:gd name="adj1" fmla="val -54724"/>
                </a:avLst>
              </a:prstGeom>
              <a:solidFill>
                <a:srgbClr val="00B8FF"/>
              </a:solidFill>
              <a:ln w="1905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84" name="Connecteur en arc 83"/>
              <p:cNvCxnSpPr>
                <a:stCxn id="86" idx="0"/>
                <a:endCxn id="62" idx="2"/>
              </p:cNvCxnSpPr>
              <p:nvPr/>
            </p:nvCxnSpPr>
            <p:spPr bwMode="auto">
              <a:xfrm rot="5400000" flipH="1" flipV="1">
                <a:off x="6673266" y="959635"/>
                <a:ext cx="547247" cy="2184422"/>
              </a:xfrm>
              <a:prstGeom prst="curvedConnector3">
                <a:avLst>
                  <a:gd name="adj1" fmla="val 50000"/>
                </a:avLst>
              </a:prstGeom>
              <a:solidFill>
                <a:srgbClr val="00B8FF"/>
              </a:solidFill>
              <a:ln w="19050" cap="flat" cmpd="sng" algn="ctr">
                <a:solidFill>
                  <a:schemeClr val="tx1"/>
                </a:solidFill>
                <a:prstDash val="lgDash"/>
                <a:round/>
                <a:headEnd type="none" w="med" len="med"/>
                <a:tailEnd type="none"/>
              </a:ln>
              <a:effectLst/>
            </p:spPr>
          </p:cxnSp>
        </p:grpSp>
        <p:sp>
          <p:nvSpPr>
            <p:cNvPr id="85" name="ZoneTexte 84"/>
            <p:cNvSpPr txBox="1"/>
            <p:nvPr/>
          </p:nvSpPr>
          <p:spPr>
            <a:xfrm>
              <a:off x="7010400" y="3581400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RDF Fragment </a:t>
              </a:r>
              <a:endParaRPr lang="en-US" b="0" dirty="0"/>
            </a:p>
          </p:txBody>
        </p:sp>
      </p:grpSp>
      <p:sp>
        <p:nvSpPr>
          <p:cNvPr id="69" name="ZoneTexte 68"/>
          <p:cNvSpPr txBox="1"/>
          <p:nvPr/>
        </p:nvSpPr>
        <p:spPr>
          <a:xfrm>
            <a:off x="1995030" y="1397913"/>
            <a:ext cx="4177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GetArtworksByTitle(The Kiss)</a:t>
            </a:r>
            <a:endParaRPr lang="en-US" sz="2200" dirty="0"/>
          </a:p>
        </p:txBody>
      </p:sp>
      <p:sp>
        <p:nvSpPr>
          <p:cNvPr id="70" name="ZoneTexte 69"/>
          <p:cNvSpPr txBox="1"/>
          <p:nvPr/>
        </p:nvSpPr>
        <p:spPr>
          <a:xfrm>
            <a:off x="2133600" y="52210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[</a:t>
            </a:r>
            <a:r>
              <a:rPr lang="en-US" sz="1800" b="0" dirty="0" err="1" smtClean="0"/>
              <a:t>Koutraki</a:t>
            </a:r>
            <a:r>
              <a:rPr lang="en-US" sz="1800" b="0" dirty="0" smtClean="0"/>
              <a:t> &amp; all: DORIS, CIKM 2015]</a:t>
            </a:r>
            <a:endParaRPr lang="en-US" sz="18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88494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29800" cy="1138238"/>
          </a:xfrm>
        </p:spPr>
        <p:txBody>
          <a:bodyPr>
            <a:normAutofit/>
          </a:bodyPr>
          <a:lstStyle/>
          <a:p>
            <a:r>
              <a:rPr lang="en-GB" dirty="0" smtClean="0"/>
              <a:t>Obs: </a:t>
            </a:r>
            <a:r>
              <a:rPr lang="en-US" dirty="0"/>
              <a:t>L</a:t>
            </a:r>
            <a:r>
              <a:rPr lang="en-US" dirty="0" smtClean="0"/>
              <a:t>inear Paths </a:t>
            </a:r>
            <a:r>
              <a:rPr lang="en-US" dirty="0"/>
              <a:t>E</a:t>
            </a:r>
            <a:r>
              <a:rPr lang="en-US" dirty="0" smtClean="0"/>
              <a:t>ncode </a:t>
            </a:r>
            <a:r>
              <a:rPr lang="en-US" dirty="0"/>
              <a:t>S</a:t>
            </a:r>
            <a:r>
              <a:rPr lang="en-US" dirty="0" smtClean="0"/>
              <a:t>emantic </a:t>
            </a:r>
            <a:r>
              <a:rPr lang="en-US" dirty="0"/>
              <a:t>R</a:t>
            </a:r>
            <a:r>
              <a:rPr lang="en-US" dirty="0" smtClean="0"/>
              <a:t>elationships </a:t>
            </a:r>
            <a:endParaRPr lang="en-GB" dirty="0"/>
          </a:p>
        </p:txBody>
      </p:sp>
      <p:sp>
        <p:nvSpPr>
          <p:cNvPr id="255" name="Espace réservé du contenu 2"/>
          <p:cNvSpPr>
            <a:spLocks noGrp="1"/>
          </p:cNvSpPr>
          <p:nvPr>
            <p:ph idx="1"/>
          </p:nvPr>
        </p:nvSpPr>
        <p:spPr>
          <a:xfrm>
            <a:off x="228600" y="5334000"/>
            <a:ext cx="8686800" cy="1275091"/>
          </a:xfrm>
        </p:spPr>
        <p:txBody>
          <a:bodyPr/>
          <a:lstStyle/>
          <a:p>
            <a:pPr marL="0" indent="0">
              <a:buNone/>
            </a:pPr>
            <a:endParaRPr lang="en-US" sz="2600" dirty="0" smtClean="0"/>
          </a:p>
          <a:p>
            <a:pPr>
              <a:buFont typeface="Lucida Grande"/>
              <a:buChar char="+"/>
            </a:pPr>
            <a:r>
              <a:rPr lang="en-US" sz="2600" dirty="0" smtClean="0"/>
              <a:t>The </a:t>
            </a:r>
            <a:r>
              <a:rPr lang="en-US" sz="2600" dirty="0"/>
              <a:t>call result contains data linked to the </a:t>
            </a:r>
            <a:r>
              <a:rPr lang="en-US" sz="2600" dirty="0" smtClean="0"/>
              <a:t>input</a:t>
            </a:r>
          </a:p>
          <a:p>
            <a:pPr>
              <a:buFont typeface="Lucida Grande"/>
              <a:buChar char="+"/>
            </a:pPr>
            <a:r>
              <a:rPr lang="en-US" sz="2600" dirty="0" smtClean="0"/>
              <a:t>XML </a:t>
            </a:r>
            <a:r>
              <a:rPr lang="en-US" sz="2600" dirty="0"/>
              <a:t>text nodes (usually) match RDF literals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11" name="ZoneTexte 10"/>
          <p:cNvSpPr txBox="1"/>
          <p:nvPr/>
        </p:nvSpPr>
        <p:spPr>
          <a:xfrm flipH="1">
            <a:off x="-40126423" y="-4038600"/>
            <a:ext cx="4035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c</a:t>
            </a:r>
            <a:r>
              <a:rPr lang="en-US" b="0" dirty="0" smtClean="0"/>
              <a:t>all result for Rodin</a:t>
            </a:r>
            <a:endParaRPr lang="en-US" b="0" dirty="0"/>
          </a:p>
        </p:txBody>
      </p:sp>
      <p:sp>
        <p:nvSpPr>
          <p:cNvPr id="266" name="ZoneTexte 265"/>
          <p:cNvSpPr txBox="1"/>
          <p:nvPr/>
        </p:nvSpPr>
        <p:spPr>
          <a:xfrm flipH="1">
            <a:off x="-4170677" y="-2667000"/>
            <a:ext cx="11092055" cy="369332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URL1</a:t>
            </a:r>
            <a:endParaRPr lang="en-US" sz="1800" b="0" dirty="0"/>
          </a:p>
        </p:txBody>
      </p:sp>
      <p:sp>
        <p:nvSpPr>
          <p:cNvPr id="267" name="ZoneTexte 266"/>
          <p:cNvSpPr txBox="1"/>
          <p:nvPr/>
        </p:nvSpPr>
        <p:spPr>
          <a:xfrm flipH="1">
            <a:off x="-5943599" y="-2667000"/>
            <a:ext cx="1127760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Rodin</a:t>
            </a:r>
            <a:endParaRPr lang="en-US" sz="1800" b="0" dirty="0"/>
          </a:p>
        </p:txBody>
      </p:sp>
      <p:sp>
        <p:nvSpPr>
          <p:cNvPr id="268" name="ZoneTexte 267"/>
          <p:cNvSpPr txBox="1"/>
          <p:nvPr/>
        </p:nvSpPr>
        <p:spPr>
          <a:xfrm flipH="1">
            <a:off x="-2454753" y="-2667000"/>
            <a:ext cx="10912953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smtClean="0"/>
              <a:t> 1840</a:t>
            </a:r>
            <a:endParaRPr lang="en-US" sz="1800" b="0" dirty="0"/>
          </a:p>
        </p:txBody>
      </p:sp>
      <p:cxnSp>
        <p:nvCxnSpPr>
          <p:cNvPr id="269" name="Connecteur droit avec flèche 268"/>
          <p:cNvCxnSpPr>
            <a:stCxn id="266" idx="1"/>
            <a:endCxn id="267" idx="3"/>
          </p:cNvCxnSpPr>
          <p:nvPr/>
        </p:nvCxnSpPr>
        <p:spPr bwMode="auto">
          <a:xfrm flipH="1">
            <a:off x="-5943599" y="-2482334"/>
            <a:ext cx="128649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Connecteur droit avec flèche 271"/>
          <p:cNvCxnSpPr>
            <a:stCxn id="266" idx="3"/>
            <a:endCxn id="268" idx="1"/>
          </p:cNvCxnSpPr>
          <p:nvPr/>
        </p:nvCxnSpPr>
        <p:spPr bwMode="auto">
          <a:xfrm>
            <a:off x="-4170677" y="-2482334"/>
            <a:ext cx="12628877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5" name="Rectangle 274"/>
          <p:cNvSpPr/>
          <p:nvPr/>
        </p:nvSpPr>
        <p:spPr>
          <a:xfrm flipH="1">
            <a:off x="-3376949" y="-2819400"/>
            <a:ext cx="9625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label</a:t>
            </a:r>
            <a:endParaRPr lang="en-US" sz="1800" b="0" dirty="0"/>
          </a:p>
        </p:txBody>
      </p:sp>
      <p:sp>
        <p:nvSpPr>
          <p:cNvPr id="276" name="Rectangle 275"/>
          <p:cNvSpPr/>
          <p:nvPr/>
        </p:nvSpPr>
        <p:spPr>
          <a:xfrm flipH="1">
            <a:off x="-4317180" y="-2819400"/>
            <a:ext cx="12013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 smtClean="0"/>
              <a:t>bornIn</a:t>
            </a:r>
            <a:endParaRPr lang="en-US" sz="1800" b="0" dirty="0"/>
          </a:p>
        </p:txBody>
      </p:sp>
      <p:sp>
        <p:nvSpPr>
          <p:cNvPr id="2" name="Rogner un rectangle avec un coin du même côté 1"/>
          <p:cNvSpPr/>
          <p:nvPr/>
        </p:nvSpPr>
        <p:spPr bwMode="auto">
          <a:xfrm>
            <a:off x="-7162800" y="1066800"/>
            <a:ext cx="1676400" cy="2133600"/>
          </a:xfrm>
          <a:prstGeom prst="snip2SameRect">
            <a:avLst>
              <a:gd name="adj1" fmla="val 16315"/>
              <a:gd name="adj2" fmla="val 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04800" y="156346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58" name="ZoneTexte 57"/>
          <p:cNvSpPr txBox="1"/>
          <p:nvPr/>
        </p:nvSpPr>
        <p:spPr>
          <a:xfrm>
            <a:off x="3167390" y="1639669"/>
            <a:ext cx="261610" cy="369332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r</a:t>
            </a:r>
            <a:endParaRPr lang="en-US" sz="1800" b="0" dirty="0"/>
          </a:p>
        </p:txBody>
      </p:sp>
      <p:cxnSp>
        <p:nvCxnSpPr>
          <p:cNvPr id="60" name="Connecteur droit avec flèche 59"/>
          <p:cNvCxnSpPr>
            <a:stCxn id="58" idx="2"/>
            <a:endCxn id="86" idx="0"/>
          </p:cNvCxnSpPr>
          <p:nvPr/>
        </p:nvCxnSpPr>
        <p:spPr bwMode="auto">
          <a:xfrm>
            <a:off x="3298195" y="2009001"/>
            <a:ext cx="1870683" cy="6607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Connecteur droit avec flèche 71"/>
          <p:cNvCxnSpPr>
            <a:stCxn id="58" idx="2"/>
            <a:endCxn id="74" idx="0"/>
          </p:cNvCxnSpPr>
          <p:nvPr/>
        </p:nvCxnSpPr>
        <p:spPr bwMode="auto">
          <a:xfrm flipH="1">
            <a:off x="2235339" y="2009001"/>
            <a:ext cx="1062856" cy="6329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" name="Grouper 6"/>
          <p:cNvGrpSpPr/>
          <p:nvPr/>
        </p:nvGrpSpPr>
        <p:grpSpPr>
          <a:xfrm>
            <a:off x="3048000" y="2477869"/>
            <a:ext cx="2971800" cy="2322731"/>
            <a:chOff x="3505200" y="2362200"/>
            <a:chExt cx="2971800" cy="2322731"/>
          </a:xfrm>
        </p:grpSpPr>
        <p:sp>
          <p:nvSpPr>
            <p:cNvPr id="86" name="ZoneTexte 85"/>
            <p:cNvSpPr txBox="1"/>
            <p:nvPr/>
          </p:nvSpPr>
          <p:spPr>
            <a:xfrm>
              <a:off x="5399055" y="2554069"/>
              <a:ext cx="45404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art</a:t>
              </a:r>
              <a:endParaRPr lang="en-US" sz="1800" b="0" dirty="0"/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5780055" y="4038600"/>
              <a:ext cx="620745" cy="646331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The </a:t>
              </a:r>
            </a:p>
            <a:p>
              <a:r>
                <a:rPr lang="en-US" sz="1800" b="0" dirty="0" smtClean="0"/>
                <a:t>Kiss</a:t>
              </a:r>
              <a:endParaRPr lang="en-US" sz="1800" b="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5158077" y="4038600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1889</a:t>
              </a:r>
            </a:p>
          </p:txBody>
        </p:sp>
        <p:cxnSp>
          <p:nvCxnSpPr>
            <p:cNvPr id="89" name="Connecteur droit avec flèche 88"/>
            <p:cNvCxnSpPr>
              <a:stCxn id="86" idx="2"/>
              <a:endCxn id="91" idx="0"/>
            </p:cNvCxnSpPr>
            <p:nvPr/>
          </p:nvCxnSpPr>
          <p:spPr bwMode="auto">
            <a:xfrm>
              <a:off x="5626078" y="2923401"/>
              <a:ext cx="41057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Connecteur droit avec flèche 89"/>
            <p:cNvCxnSpPr>
              <a:stCxn id="86" idx="2"/>
              <a:endCxn id="92" idx="0"/>
            </p:cNvCxnSpPr>
            <p:nvPr/>
          </p:nvCxnSpPr>
          <p:spPr bwMode="auto">
            <a:xfrm flipH="1">
              <a:off x="5479308" y="2923401"/>
              <a:ext cx="146770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1" name="ZoneTexte 90"/>
            <p:cNvSpPr txBox="1"/>
            <p:nvPr/>
          </p:nvSpPr>
          <p:spPr>
            <a:xfrm>
              <a:off x="5912256" y="3316069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5322855" y="3316069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93" name="Connecteur droit avec flèche 92"/>
            <p:cNvCxnSpPr>
              <a:stCxn id="92" idx="2"/>
              <a:endCxn id="88" idx="0"/>
            </p:cNvCxnSpPr>
            <p:nvPr/>
          </p:nvCxnSpPr>
          <p:spPr bwMode="auto">
            <a:xfrm>
              <a:off x="5479308" y="3685401"/>
              <a:ext cx="27858" cy="353199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4" name="Connecteur droit avec flèche 93"/>
            <p:cNvCxnSpPr/>
            <p:nvPr/>
          </p:nvCxnSpPr>
          <p:spPr bwMode="auto">
            <a:xfrm>
              <a:off x="6008655" y="3697069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6" name="ZoneTexte 125"/>
            <p:cNvSpPr txBox="1"/>
            <p:nvPr/>
          </p:nvSpPr>
          <p:spPr>
            <a:xfrm>
              <a:off x="4563894" y="3364468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a</a:t>
              </a:r>
            </a:p>
          </p:txBody>
        </p:sp>
        <p:sp>
          <p:nvSpPr>
            <p:cNvPr id="127" name="ZoneTexte 126"/>
            <p:cNvSpPr txBox="1"/>
            <p:nvPr/>
          </p:nvSpPr>
          <p:spPr>
            <a:xfrm>
              <a:off x="4343400" y="4050268"/>
              <a:ext cx="787783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Rodin</a:t>
              </a:r>
              <a:endParaRPr lang="en-US" sz="1800" b="0" dirty="0"/>
            </a:p>
          </p:txBody>
        </p:sp>
        <p:cxnSp>
          <p:nvCxnSpPr>
            <p:cNvPr id="128" name="Connecteur droit avec flèche 127"/>
            <p:cNvCxnSpPr>
              <a:stCxn id="126" idx="2"/>
              <a:endCxn id="127" idx="0"/>
            </p:cNvCxnSpPr>
            <p:nvPr/>
          </p:nvCxnSpPr>
          <p:spPr bwMode="auto">
            <a:xfrm>
              <a:off x="4720416" y="3733800"/>
              <a:ext cx="16876" cy="3164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9" name="Connecteur droit avec flèche 128"/>
            <p:cNvCxnSpPr>
              <a:stCxn id="86" idx="2"/>
              <a:endCxn id="126" idx="0"/>
            </p:cNvCxnSpPr>
            <p:nvPr/>
          </p:nvCxnSpPr>
          <p:spPr bwMode="auto">
            <a:xfrm flipH="1">
              <a:off x="4720416" y="2923401"/>
              <a:ext cx="905662" cy="44106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0" name="ZoneTexte 129"/>
            <p:cNvSpPr txBox="1"/>
            <p:nvPr/>
          </p:nvSpPr>
          <p:spPr>
            <a:xfrm>
              <a:off x="3505200" y="4050268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1840</a:t>
              </a:r>
              <a:endParaRPr lang="en-US" sz="1800" b="0" dirty="0"/>
            </a:p>
          </p:txBody>
        </p:sp>
        <p:cxnSp>
          <p:nvCxnSpPr>
            <p:cNvPr id="132" name="Connecteur droit avec flèche 131"/>
            <p:cNvCxnSpPr>
              <a:stCxn id="133" idx="2"/>
              <a:endCxn id="130" idx="0"/>
            </p:cNvCxnSpPr>
            <p:nvPr/>
          </p:nvCxnSpPr>
          <p:spPr bwMode="auto">
            <a:xfrm flipH="1">
              <a:off x="3854289" y="3745468"/>
              <a:ext cx="27789" cy="3048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3" name="ZoneTexte 132"/>
            <p:cNvSpPr txBox="1"/>
            <p:nvPr/>
          </p:nvSpPr>
          <p:spPr>
            <a:xfrm>
              <a:off x="3725556" y="3376136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b</a:t>
              </a:r>
            </a:p>
          </p:txBody>
        </p:sp>
        <p:cxnSp>
          <p:nvCxnSpPr>
            <p:cNvPr id="134" name="Connecteur droit avec flèche 133"/>
            <p:cNvCxnSpPr>
              <a:stCxn id="86" idx="2"/>
              <a:endCxn id="133" idx="0"/>
            </p:cNvCxnSpPr>
            <p:nvPr/>
          </p:nvCxnSpPr>
          <p:spPr bwMode="auto">
            <a:xfrm flipH="1">
              <a:off x="3882078" y="2923401"/>
              <a:ext cx="1744000" cy="452735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137" name="Image 136" descr="kiss_II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438400"/>
              <a:ext cx="533400" cy="711422"/>
            </a:xfrm>
            <a:prstGeom prst="rect">
              <a:avLst/>
            </a:prstGeom>
          </p:spPr>
        </p:pic>
        <p:pic>
          <p:nvPicPr>
            <p:cNvPr id="138" name="Image 137" descr="Rodin_I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437811"/>
              <a:ext cx="609600" cy="762589"/>
            </a:xfrm>
            <a:prstGeom prst="rect">
              <a:avLst/>
            </a:prstGeom>
          </p:spPr>
        </p:pic>
        <p:sp>
          <p:nvSpPr>
            <p:cNvPr id="142" name="Rogner un rectangle avec un coin du même côté 141"/>
            <p:cNvSpPr/>
            <p:nvPr/>
          </p:nvSpPr>
          <p:spPr bwMode="auto">
            <a:xfrm>
              <a:off x="3581400" y="2362200"/>
              <a:ext cx="2895600" cy="22860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0" y="2477869"/>
            <a:ext cx="2971800" cy="2286000"/>
            <a:chOff x="0" y="2362200"/>
            <a:chExt cx="2971800" cy="2286000"/>
          </a:xfrm>
        </p:grpSpPr>
        <p:sp>
          <p:nvSpPr>
            <p:cNvPr id="74" name="ZoneTexte 73"/>
            <p:cNvSpPr txBox="1"/>
            <p:nvPr/>
          </p:nvSpPr>
          <p:spPr>
            <a:xfrm>
              <a:off x="2008316" y="2526268"/>
              <a:ext cx="45404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art</a:t>
              </a:r>
              <a:endParaRPr lang="en-US" sz="1800" b="0" dirty="0"/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2298378" y="3937337"/>
              <a:ext cx="620745" cy="646331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The </a:t>
              </a:r>
            </a:p>
            <a:p>
              <a:r>
                <a:rPr lang="en-US" sz="1800" b="0" dirty="0" smtClean="0"/>
                <a:t>Kiss</a:t>
              </a:r>
              <a:endParaRPr lang="en-US" sz="1800" b="0" dirty="0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676400" y="3985736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1907</a:t>
              </a:r>
              <a:endParaRPr lang="en-US" sz="1800" b="0" dirty="0"/>
            </a:p>
          </p:txBody>
        </p:sp>
        <p:cxnSp>
          <p:nvCxnSpPr>
            <p:cNvPr id="77" name="Connecteur droit avec flèche 76"/>
            <p:cNvCxnSpPr>
              <a:endCxn id="79" idx="0"/>
            </p:cNvCxnSpPr>
            <p:nvPr/>
          </p:nvCxnSpPr>
          <p:spPr bwMode="auto">
            <a:xfrm>
              <a:off x="2227751" y="2907268"/>
              <a:ext cx="327228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8" name="Connecteur droit avec flèche 77"/>
            <p:cNvCxnSpPr>
              <a:endCxn id="80" idx="0"/>
            </p:cNvCxnSpPr>
            <p:nvPr/>
          </p:nvCxnSpPr>
          <p:spPr bwMode="auto">
            <a:xfrm flipH="1">
              <a:off x="1997631" y="2907268"/>
              <a:ext cx="230121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9" name="ZoneTexte 78"/>
            <p:cNvSpPr txBox="1"/>
            <p:nvPr/>
          </p:nvSpPr>
          <p:spPr>
            <a:xfrm>
              <a:off x="2430579" y="3299936"/>
              <a:ext cx="248799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t</a:t>
              </a:r>
              <a:endParaRPr lang="en-US" sz="1800" b="0" dirty="0"/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1841178" y="3299936"/>
              <a:ext cx="312906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y</a:t>
              </a:r>
            </a:p>
          </p:txBody>
        </p:sp>
        <p:cxnSp>
          <p:nvCxnSpPr>
            <p:cNvPr id="81" name="Connecteur droit avec flèche 80"/>
            <p:cNvCxnSpPr>
              <a:stCxn id="80" idx="2"/>
            </p:cNvCxnSpPr>
            <p:nvPr/>
          </p:nvCxnSpPr>
          <p:spPr bwMode="auto">
            <a:xfrm>
              <a:off x="1997631" y="3669268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2" name="Connecteur droit avec flèche 81"/>
            <p:cNvCxnSpPr/>
            <p:nvPr/>
          </p:nvCxnSpPr>
          <p:spPr bwMode="auto">
            <a:xfrm>
              <a:off x="2526978" y="3680936"/>
              <a:ext cx="0" cy="328136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2" name="ZoneTexte 101"/>
            <p:cNvSpPr txBox="1"/>
            <p:nvPr/>
          </p:nvSpPr>
          <p:spPr>
            <a:xfrm>
              <a:off x="1058694" y="3276600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a</a:t>
              </a:r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685800" y="3962400"/>
              <a:ext cx="108274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err="1" smtClean="0"/>
                <a:t>Brâncu</a:t>
              </a:r>
              <a:r>
                <a:rPr lang="en-US" sz="1800" b="0" dirty="0" err="1"/>
                <a:t>ș</a:t>
              </a:r>
              <a:r>
                <a:rPr lang="en-US" sz="1800" b="0" dirty="0" err="1" smtClean="0"/>
                <a:t>i</a:t>
              </a:r>
              <a:endParaRPr lang="en-US" sz="1800" b="0" dirty="0"/>
            </a:p>
          </p:txBody>
        </p:sp>
        <p:cxnSp>
          <p:nvCxnSpPr>
            <p:cNvPr id="104" name="Connecteur droit avec flèche 103"/>
            <p:cNvCxnSpPr>
              <a:stCxn id="102" idx="2"/>
              <a:endCxn id="103" idx="0"/>
            </p:cNvCxnSpPr>
            <p:nvPr/>
          </p:nvCxnSpPr>
          <p:spPr bwMode="auto">
            <a:xfrm>
              <a:off x="1215216" y="3645932"/>
              <a:ext cx="11958" cy="3164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7" name="Connecteur droit avec flèche 106"/>
            <p:cNvCxnSpPr>
              <a:stCxn id="74" idx="2"/>
              <a:endCxn id="102" idx="0"/>
            </p:cNvCxnSpPr>
            <p:nvPr/>
          </p:nvCxnSpPr>
          <p:spPr bwMode="auto">
            <a:xfrm flipH="1">
              <a:off x="1215216" y="2895600"/>
              <a:ext cx="1020123" cy="3810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0" name="ZoneTexte 109"/>
            <p:cNvSpPr txBox="1"/>
            <p:nvPr/>
          </p:nvSpPr>
          <p:spPr>
            <a:xfrm>
              <a:off x="0" y="3962400"/>
              <a:ext cx="698178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1876</a:t>
              </a:r>
              <a:endParaRPr lang="en-US" sz="1800" b="0" dirty="0"/>
            </a:p>
          </p:txBody>
        </p:sp>
        <p:cxnSp>
          <p:nvCxnSpPr>
            <p:cNvPr id="112" name="Connecteur droit avec flèche 111"/>
            <p:cNvCxnSpPr>
              <a:stCxn id="118" idx="2"/>
              <a:endCxn id="110" idx="0"/>
            </p:cNvCxnSpPr>
            <p:nvPr/>
          </p:nvCxnSpPr>
          <p:spPr bwMode="auto">
            <a:xfrm flipH="1">
              <a:off x="349089" y="3657600"/>
              <a:ext cx="27789" cy="3048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ZoneTexte 117"/>
            <p:cNvSpPr txBox="1"/>
            <p:nvPr/>
          </p:nvSpPr>
          <p:spPr>
            <a:xfrm>
              <a:off x="220356" y="3288268"/>
              <a:ext cx="313044" cy="369332"/>
            </a:xfrm>
            <a:prstGeom prst="rect">
              <a:avLst/>
            </a:prstGeom>
            <a:noFill/>
            <a:ln w="28575" cmpd="sng">
              <a:solidFill>
                <a:srgbClr val="8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b</a:t>
              </a:r>
            </a:p>
          </p:txBody>
        </p:sp>
        <p:cxnSp>
          <p:nvCxnSpPr>
            <p:cNvPr id="120" name="Connecteur droit avec flèche 119"/>
            <p:cNvCxnSpPr>
              <a:stCxn id="74" idx="2"/>
              <a:endCxn id="118" idx="0"/>
            </p:cNvCxnSpPr>
            <p:nvPr/>
          </p:nvCxnSpPr>
          <p:spPr bwMode="auto">
            <a:xfrm flipH="1">
              <a:off x="376878" y="2895600"/>
              <a:ext cx="1858461" cy="39266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0" name="Image 29" descr="kiss_brancusi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700" y="2438400"/>
              <a:ext cx="418900" cy="533400"/>
            </a:xfrm>
            <a:prstGeom prst="rect">
              <a:avLst/>
            </a:prstGeom>
          </p:spPr>
        </p:pic>
        <p:pic>
          <p:nvPicPr>
            <p:cNvPr id="31" name="Image 30" descr="brancus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4854" y="2438400"/>
              <a:ext cx="824346" cy="533400"/>
            </a:xfrm>
            <a:prstGeom prst="rect">
              <a:avLst/>
            </a:prstGeom>
          </p:spPr>
        </p:pic>
        <p:sp>
          <p:nvSpPr>
            <p:cNvPr id="143" name="Rogner un rectangle avec un coin du même côté 142"/>
            <p:cNvSpPr/>
            <p:nvPr/>
          </p:nvSpPr>
          <p:spPr bwMode="auto">
            <a:xfrm>
              <a:off x="76200" y="2362200"/>
              <a:ext cx="2895600" cy="2286000"/>
            </a:xfrm>
            <a:prstGeom prst="snip2SameRect">
              <a:avLst>
                <a:gd name="adj1" fmla="val 14359"/>
                <a:gd name="adj2" fmla="val 0"/>
              </a:avLst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pic>
        <p:nvPicPr>
          <p:cNvPr id="62" name="Image 61" descr="kiss_I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498378"/>
            <a:ext cx="533400" cy="711422"/>
          </a:xfrm>
          <a:prstGeom prst="rect">
            <a:avLst/>
          </a:prstGeom>
        </p:spPr>
      </p:pic>
      <p:cxnSp>
        <p:nvCxnSpPr>
          <p:cNvPr id="64" name="Connecteur droit avec flèche 63"/>
          <p:cNvCxnSpPr/>
          <p:nvPr/>
        </p:nvCxnSpPr>
        <p:spPr bwMode="auto">
          <a:xfrm flipH="1" flipV="1">
            <a:off x="8039100" y="2209800"/>
            <a:ext cx="4425" cy="96497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1" name="Image 70" descr="Rodin_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048000"/>
            <a:ext cx="609600" cy="762589"/>
          </a:xfrm>
          <a:prstGeom prst="rect">
            <a:avLst/>
          </a:prstGeom>
        </p:spPr>
      </p:pic>
      <p:sp>
        <p:nvSpPr>
          <p:cNvPr id="73" name="ZoneTexte 72"/>
          <p:cNvSpPr txBox="1"/>
          <p:nvPr/>
        </p:nvSpPr>
        <p:spPr>
          <a:xfrm>
            <a:off x="8037004" y="2678668"/>
            <a:ext cx="954596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created</a:t>
            </a:r>
            <a:endParaRPr lang="en-US" sz="1800" b="0" dirty="0"/>
          </a:p>
        </p:txBody>
      </p:sp>
      <p:pic>
        <p:nvPicPr>
          <p:cNvPr id="69" name="Image 68" descr="kiss_I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71600"/>
            <a:ext cx="533400" cy="711422"/>
          </a:xfrm>
          <a:prstGeom prst="rect">
            <a:avLst/>
          </a:prstGeom>
        </p:spPr>
      </p:pic>
      <p:cxnSp>
        <p:nvCxnSpPr>
          <p:cNvPr id="96" name="Connecteur droit avec flèche 95"/>
          <p:cNvCxnSpPr>
            <a:stCxn id="62" idx="2"/>
            <a:endCxn id="97" idx="0"/>
          </p:cNvCxnSpPr>
          <p:nvPr/>
        </p:nvCxnSpPr>
        <p:spPr bwMode="auto">
          <a:xfrm flipH="1">
            <a:off x="6623828" y="2209800"/>
            <a:ext cx="1415272" cy="11430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7" name="ZoneTexte 96"/>
          <p:cNvSpPr txBox="1"/>
          <p:nvPr/>
        </p:nvSpPr>
        <p:spPr>
          <a:xfrm>
            <a:off x="6313455" y="3352800"/>
            <a:ext cx="620745" cy="646331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The </a:t>
            </a:r>
          </a:p>
          <a:p>
            <a:r>
              <a:rPr lang="en-US" sz="1800" b="0" dirty="0" smtClean="0"/>
              <a:t>Kiss</a:t>
            </a:r>
            <a:endParaRPr lang="en-US" sz="1800" b="0" dirty="0"/>
          </a:p>
        </p:txBody>
      </p:sp>
      <p:sp>
        <p:nvSpPr>
          <p:cNvPr id="98" name="ZoneTexte 97"/>
          <p:cNvSpPr txBox="1"/>
          <p:nvPr/>
        </p:nvSpPr>
        <p:spPr>
          <a:xfrm>
            <a:off x="6871433" y="2819400"/>
            <a:ext cx="672367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label</a:t>
            </a:r>
            <a:endParaRPr lang="en-US" sz="1800" b="0" dirty="0"/>
          </a:p>
        </p:txBody>
      </p:sp>
      <p:cxnSp>
        <p:nvCxnSpPr>
          <p:cNvPr id="100" name="Connecteur droit avec flèche 99"/>
          <p:cNvCxnSpPr>
            <a:stCxn id="71" idx="2"/>
            <a:endCxn id="105" idx="0"/>
          </p:cNvCxnSpPr>
          <p:nvPr/>
        </p:nvCxnSpPr>
        <p:spPr bwMode="auto">
          <a:xfrm flipH="1">
            <a:off x="7632892" y="3810589"/>
            <a:ext cx="444308" cy="60901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1" name="ZoneTexte 100"/>
          <p:cNvSpPr txBox="1"/>
          <p:nvPr/>
        </p:nvSpPr>
        <p:spPr>
          <a:xfrm>
            <a:off x="7239000" y="3810000"/>
            <a:ext cx="672367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label</a:t>
            </a:r>
            <a:endParaRPr lang="en-US" sz="1800" b="0" dirty="0"/>
          </a:p>
        </p:txBody>
      </p:sp>
      <p:sp>
        <p:nvSpPr>
          <p:cNvPr id="105" name="ZoneTexte 104"/>
          <p:cNvSpPr txBox="1"/>
          <p:nvPr/>
        </p:nvSpPr>
        <p:spPr>
          <a:xfrm>
            <a:off x="7239000" y="4419600"/>
            <a:ext cx="787783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Rodin</a:t>
            </a:r>
            <a:endParaRPr lang="en-US" sz="1800" b="0" dirty="0"/>
          </a:p>
        </p:txBody>
      </p:sp>
      <p:sp>
        <p:nvSpPr>
          <p:cNvPr id="106" name="ZoneTexte 105"/>
          <p:cNvSpPr txBox="1"/>
          <p:nvPr/>
        </p:nvSpPr>
        <p:spPr>
          <a:xfrm>
            <a:off x="8229600" y="4419600"/>
            <a:ext cx="698178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1840</a:t>
            </a:r>
            <a:endParaRPr lang="en-US" sz="1800" b="0" dirty="0"/>
          </a:p>
        </p:txBody>
      </p:sp>
      <p:cxnSp>
        <p:nvCxnSpPr>
          <p:cNvPr id="108" name="Connecteur droit avec flèche 107"/>
          <p:cNvCxnSpPr>
            <a:stCxn id="71" idx="2"/>
            <a:endCxn id="106" idx="0"/>
          </p:cNvCxnSpPr>
          <p:nvPr/>
        </p:nvCxnSpPr>
        <p:spPr bwMode="auto">
          <a:xfrm>
            <a:off x="8077200" y="3810589"/>
            <a:ext cx="501489" cy="60901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9" name="ZoneTexte 108"/>
          <p:cNvSpPr txBox="1"/>
          <p:nvPr/>
        </p:nvSpPr>
        <p:spPr>
          <a:xfrm>
            <a:off x="6998022" y="3352800"/>
            <a:ext cx="698178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1889</a:t>
            </a:r>
            <a:endParaRPr lang="en-US" sz="1800" b="0" dirty="0"/>
          </a:p>
        </p:txBody>
      </p:sp>
      <p:cxnSp>
        <p:nvCxnSpPr>
          <p:cNvPr id="111" name="Connecteur droit avec flèche 110"/>
          <p:cNvCxnSpPr>
            <a:stCxn id="62" idx="2"/>
            <a:endCxn id="109" idx="0"/>
          </p:cNvCxnSpPr>
          <p:nvPr/>
        </p:nvCxnSpPr>
        <p:spPr bwMode="auto">
          <a:xfrm flipH="1">
            <a:off x="7347111" y="2209800"/>
            <a:ext cx="691989" cy="11430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ZoneTexte 112"/>
          <p:cNvSpPr txBox="1"/>
          <p:nvPr/>
        </p:nvSpPr>
        <p:spPr>
          <a:xfrm>
            <a:off x="6477000" y="2526268"/>
            <a:ext cx="646531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year</a:t>
            </a:r>
            <a:endParaRPr lang="en-US" sz="1800" b="0" dirty="0"/>
          </a:p>
        </p:txBody>
      </p:sp>
      <p:cxnSp>
        <p:nvCxnSpPr>
          <p:cNvPr id="114" name="Connecteur en arc 113"/>
          <p:cNvCxnSpPr>
            <a:stCxn id="58" idx="3"/>
            <a:endCxn id="62" idx="1"/>
          </p:cNvCxnSpPr>
          <p:nvPr/>
        </p:nvCxnSpPr>
        <p:spPr bwMode="auto">
          <a:xfrm>
            <a:off x="3429000" y="1824335"/>
            <a:ext cx="4343400" cy="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/>
          </a:ln>
          <a:effectLst/>
        </p:spPr>
      </p:cxnSp>
      <p:grpSp>
        <p:nvGrpSpPr>
          <p:cNvPr id="250" name="Grouper 249"/>
          <p:cNvGrpSpPr/>
          <p:nvPr/>
        </p:nvGrpSpPr>
        <p:grpSpPr>
          <a:xfrm>
            <a:off x="3352800" y="3657600"/>
            <a:ext cx="5181600" cy="1143000"/>
            <a:chOff x="3397090" y="3657600"/>
            <a:chExt cx="5181600" cy="1143000"/>
          </a:xfrm>
        </p:grpSpPr>
        <p:cxnSp>
          <p:nvCxnSpPr>
            <p:cNvPr id="115" name="Connecteur en arc 114"/>
            <p:cNvCxnSpPr>
              <a:stCxn id="127" idx="2"/>
              <a:endCxn id="105" idx="2"/>
            </p:cNvCxnSpPr>
            <p:nvPr/>
          </p:nvCxnSpPr>
          <p:spPr bwMode="auto">
            <a:xfrm rot="16200000" flipH="1">
              <a:off x="5829661" y="2985700"/>
              <a:ext cx="253663" cy="3352800"/>
            </a:xfrm>
            <a:prstGeom prst="curvedConnector3">
              <a:avLst>
                <a:gd name="adj1" fmla="val 269178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6" name="Connecteur en arc 115"/>
            <p:cNvCxnSpPr>
              <a:stCxn id="130" idx="2"/>
              <a:endCxn id="106" idx="2"/>
            </p:cNvCxnSpPr>
            <p:nvPr/>
          </p:nvCxnSpPr>
          <p:spPr bwMode="auto">
            <a:xfrm rot="16200000" flipH="1">
              <a:off x="5861058" y="2071300"/>
              <a:ext cx="253663" cy="5181600"/>
            </a:xfrm>
            <a:prstGeom prst="curvedConnector3">
              <a:avLst>
                <a:gd name="adj1" fmla="val 394351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23" name="Connecteur en arc 122"/>
            <p:cNvCxnSpPr>
              <a:stCxn id="87" idx="2"/>
              <a:endCxn id="97" idx="2"/>
            </p:cNvCxnSpPr>
            <p:nvPr/>
          </p:nvCxnSpPr>
          <p:spPr bwMode="auto">
            <a:xfrm rot="5400000" flipH="1" flipV="1">
              <a:off x="5727793" y="3904566"/>
              <a:ext cx="801469" cy="990600"/>
            </a:xfrm>
            <a:prstGeom prst="curvedConnector3">
              <a:avLst>
                <a:gd name="adj1" fmla="val -7672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95" name="Connecteur en arc 94"/>
            <p:cNvCxnSpPr>
              <a:stCxn id="88" idx="2"/>
            </p:cNvCxnSpPr>
            <p:nvPr/>
          </p:nvCxnSpPr>
          <p:spPr bwMode="auto">
            <a:xfrm rot="5400000" flipH="1" flipV="1">
              <a:off x="5787683" y="2919883"/>
              <a:ext cx="866001" cy="2341436"/>
            </a:xfrm>
            <a:prstGeom prst="curvedConnector4">
              <a:avLst>
                <a:gd name="adj1" fmla="val -64992"/>
                <a:gd name="adj2" fmla="val 85287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36" name="ZoneTexte 135"/>
          <p:cNvSpPr txBox="1"/>
          <p:nvPr/>
        </p:nvSpPr>
        <p:spPr>
          <a:xfrm>
            <a:off x="8305800" y="3810000"/>
            <a:ext cx="633707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birth</a:t>
            </a:r>
            <a:endParaRPr lang="en-US" sz="1800" b="0" dirty="0"/>
          </a:p>
        </p:txBody>
      </p:sp>
      <p:sp>
        <p:nvSpPr>
          <p:cNvPr id="85" name="ZoneTexte 84"/>
          <p:cNvSpPr txBox="1"/>
          <p:nvPr/>
        </p:nvSpPr>
        <p:spPr>
          <a:xfrm>
            <a:off x="914400" y="990600"/>
            <a:ext cx="4177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GetArtworksByTitle(The Kiss)</a:t>
            </a:r>
            <a:endParaRPr lang="en-US" sz="2200" dirty="0"/>
          </a:p>
        </p:txBody>
      </p:sp>
      <p:sp>
        <p:nvSpPr>
          <p:cNvPr id="99" name="ZoneTexte 98"/>
          <p:cNvSpPr txBox="1"/>
          <p:nvPr/>
        </p:nvSpPr>
        <p:spPr>
          <a:xfrm>
            <a:off x="5867400" y="990600"/>
            <a:ext cx="32413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RDF fragment at target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7074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Alignment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grpSp>
        <p:nvGrpSpPr>
          <p:cNvPr id="94" name="Grouper 93"/>
          <p:cNvGrpSpPr/>
          <p:nvPr/>
        </p:nvGrpSpPr>
        <p:grpSpPr>
          <a:xfrm>
            <a:off x="0" y="1143000"/>
            <a:ext cx="9118164" cy="3886200"/>
            <a:chOff x="0" y="1143000"/>
            <a:chExt cx="9118164" cy="3886200"/>
          </a:xfrm>
        </p:grpSpPr>
        <p:grpSp>
          <p:nvGrpSpPr>
            <p:cNvPr id="95" name="Grouper 94"/>
            <p:cNvGrpSpPr/>
            <p:nvPr/>
          </p:nvGrpSpPr>
          <p:grpSpPr>
            <a:xfrm>
              <a:off x="7391400" y="1143000"/>
              <a:ext cx="1726764" cy="3352800"/>
              <a:chOff x="215167" y="1143000"/>
              <a:chExt cx="1726764" cy="3352800"/>
            </a:xfrm>
          </p:grpSpPr>
          <p:grpSp>
            <p:nvGrpSpPr>
              <p:cNvPr id="168" name="Grouper 167"/>
              <p:cNvGrpSpPr/>
              <p:nvPr/>
            </p:nvGrpSpPr>
            <p:grpSpPr>
              <a:xfrm>
                <a:off x="280693" y="1676400"/>
                <a:ext cx="1661238" cy="2731532"/>
                <a:chOff x="280693" y="1676400"/>
                <a:chExt cx="1661238" cy="2731532"/>
              </a:xfrm>
            </p:grpSpPr>
            <p:sp>
              <p:nvSpPr>
                <p:cNvPr id="172" name="ZoneTexte 171"/>
                <p:cNvSpPr txBox="1"/>
                <p:nvPr/>
              </p:nvSpPr>
              <p:spPr>
                <a:xfrm>
                  <a:off x="291367" y="2514600"/>
                  <a:ext cx="54387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a</a:t>
                  </a:r>
                  <a:r>
                    <a:rPr lang="en-US" sz="1800" b="0" dirty="0" smtClean="0"/>
                    <a:t>rt*</a:t>
                  </a:r>
                  <a:endParaRPr lang="en-US" sz="1800" b="0" dirty="0"/>
                </a:p>
              </p:txBody>
            </p:sp>
            <p:sp>
              <p:nvSpPr>
                <p:cNvPr id="173" name="ZoneTexte 172"/>
                <p:cNvSpPr txBox="1"/>
                <p:nvPr/>
              </p:nvSpPr>
              <p:spPr>
                <a:xfrm>
                  <a:off x="417004" y="3324999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174" name="Connecteur droit avec flèche 173"/>
                <p:cNvCxnSpPr>
                  <a:stCxn id="173" idx="2"/>
                </p:cNvCxnSpPr>
                <p:nvPr/>
              </p:nvCxnSpPr>
              <p:spPr bwMode="auto">
                <a:xfrm>
                  <a:off x="573457" y="3694331"/>
                  <a:ext cx="16945" cy="3164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75" name="Connecteur droit avec flèche 174"/>
                <p:cNvCxnSpPr>
                  <a:stCxn id="172" idx="2"/>
                  <a:endCxn id="173" idx="0"/>
                </p:cNvCxnSpPr>
                <p:nvPr/>
              </p:nvCxnSpPr>
              <p:spPr bwMode="auto">
                <a:xfrm>
                  <a:off x="563305" y="2883932"/>
                  <a:ext cx="10152" cy="441067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76" name="ZoneTexte 175"/>
                <p:cNvSpPr txBox="1"/>
                <p:nvPr/>
              </p:nvSpPr>
              <p:spPr>
                <a:xfrm>
                  <a:off x="417004" y="1676400"/>
                  <a:ext cx="261610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r</a:t>
                  </a:r>
                </a:p>
              </p:txBody>
            </p:sp>
            <p:cxnSp>
              <p:nvCxnSpPr>
                <p:cNvPr id="177" name="Connecteur droit avec flèche 176"/>
                <p:cNvCxnSpPr>
                  <a:stCxn id="176" idx="2"/>
                  <a:endCxn id="172" idx="0"/>
                </p:cNvCxnSpPr>
                <p:nvPr/>
              </p:nvCxnSpPr>
              <p:spPr bwMode="auto">
                <a:xfrm>
                  <a:off x="547809" y="2045732"/>
                  <a:ext cx="15496" cy="4688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78" name="ZoneTexte 177"/>
                <p:cNvSpPr txBox="1"/>
                <p:nvPr/>
              </p:nvSpPr>
              <p:spPr>
                <a:xfrm>
                  <a:off x="914400" y="1676400"/>
                  <a:ext cx="813594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0000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?</a:t>
                  </a:r>
                  <a:r>
                    <a:rPr lang="en-US" sz="1800" b="0" dirty="0" smtClean="0"/>
                    <a:t>input</a:t>
                  </a:r>
                  <a:endParaRPr lang="en-US" sz="1800" b="0" dirty="0"/>
                </a:p>
              </p:txBody>
            </p:sp>
            <p:sp>
              <p:nvSpPr>
                <p:cNvPr id="179" name="ZoneTexte 178"/>
                <p:cNvSpPr txBox="1"/>
                <p:nvPr/>
              </p:nvSpPr>
              <p:spPr>
                <a:xfrm>
                  <a:off x="1295400" y="2133600"/>
                  <a:ext cx="646531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year</a:t>
                  </a:r>
                  <a:endParaRPr lang="en-US" sz="1800" b="0" dirty="0"/>
                </a:p>
              </p:txBody>
            </p:sp>
            <p:cxnSp>
              <p:nvCxnSpPr>
                <p:cNvPr id="180" name="Connecteur droit avec flèche 179"/>
                <p:cNvCxnSpPr>
                  <a:stCxn id="178" idx="2"/>
                  <a:endCxn id="181" idx="0"/>
                </p:cNvCxnSpPr>
                <p:nvPr/>
              </p:nvCxnSpPr>
              <p:spPr bwMode="auto">
                <a:xfrm flipH="1">
                  <a:off x="1313153" y="2045732"/>
                  <a:ext cx="0" cy="6212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81" name="ZoneTexte 180"/>
                <p:cNvSpPr txBox="1"/>
                <p:nvPr/>
              </p:nvSpPr>
              <p:spPr>
                <a:xfrm>
                  <a:off x="1066800" y="2667000"/>
                  <a:ext cx="492705" cy="369332"/>
                </a:xfrm>
                <a:prstGeom prst="rect">
                  <a:avLst/>
                </a:prstGeom>
                <a:solidFill>
                  <a:srgbClr val="4CD2FF"/>
                </a:solidFill>
                <a:ln w="28575" cmpd="sng">
                  <a:solidFill>
                    <a:srgbClr val="0000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?l1</a:t>
                  </a:r>
                  <a:endParaRPr lang="en-US" sz="1800" b="0" dirty="0"/>
                </a:p>
              </p:txBody>
            </p:sp>
            <p:sp>
              <p:nvSpPr>
                <p:cNvPr id="182" name="ZoneTexte 181"/>
                <p:cNvSpPr txBox="1"/>
                <p:nvPr/>
              </p:nvSpPr>
              <p:spPr>
                <a:xfrm>
                  <a:off x="280693" y="4038600"/>
                  <a:ext cx="710463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t</a:t>
                  </a:r>
                  <a:r>
                    <a:rPr lang="en-US" sz="1800" b="0" dirty="0" smtClean="0"/>
                    <a:t>ext()</a:t>
                  </a:r>
                  <a:endParaRPr lang="en-US" sz="1800" b="0" dirty="0"/>
                </a:p>
              </p:txBody>
            </p:sp>
          </p:grpSp>
          <p:sp>
            <p:nvSpPr>
              <p:cNvPr id="169" name="Rectangle à coins arrondis 168"/>
              <p:cNvSpPr/>
              <p:nvPr/>
            </p:nvSpPr>
            <p:spPr bwMode="auto">
              <a:xfrm>
                <a:off x="215167" y="1143000"/>
                <a:ext cx="1676400" cy="335280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Lucida Sans Unicode" charset="0"/>
                  <a:cs typeface="Lucida Sans Unicode" charset="0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304800" y="1219200"/>
                <a:ext cx="65072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XML</a:t>
                </a:r>
                <a:endParaRPr lang="en-US" sz="1800" b="0" dirty="0"/>
              </a:p>
            </p:txBody>
          </p:sp>
          <p:sp>
            <p:nvSpPr>
              <p:cNvPr id="171" name="ZoneTexte 170"/>
              <p:cNvSpPr txBox="1"/>
              <p:nvPr/>
            </p:nvSpPr>
            <p:spPr>
              <a:xfrm>
                <a:off x="1178073" y="1219200"/>
                <a:ext cx="65906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RDF</a:t>
                </a:r>
                <a:endParaRPr lang="en-US" sz="1800" b="0" dirty="0"/>
              </a:p>
            </p:txBody>
          </p:sp>
        </p:grpSp>
        <p:grpSp>
          <p:nvGrpSpPr>
            <p:cNvPr id="96" name="Grouper 95"/>
            <p:cNvGrpSpPr/>
            <p:nvPr/>
          </p:nvGrpSpPr>
          <p:grpSpPr>
            <a:xfrm>
              <a:off x="0" y="1143000"/>
              <a:ext cx="2848594" cy="3874532"/>
              <a:chOff x="0" y="1143000"/>
              <a:chExt cx="2848594" cy="3874532"/>
            </a:xfrm>
          </p:grpSpPr>
          <p:grpSp>
            <p:nvGrpSpPr>
              <p:cNvPr id="148" name="Grouper 147"/>
              <p:cNvGrpSpPr/>
              <p:nvPr/>
            </p:nvGrpSpPr>
            <p:grpSpPr>
              <a:xfrm>
                <a:off x="76200" y="1143000"/>
                <a:ext cx="2438400" cy="3505200"/>
                <a:chOff x="152400" y="1143000"/>
                <a:chExt cx="2438400" cy="3505200"/>
              </a:xfrm>
            </p:grpSpPr>
            <p:grpSp>
              <p:nvGrpSpPr>
                <p:cNvPr id="150" name="Grouper 149"/>
                <p:cNvGrpSpPr/>
                <p:nvPr/>
              </p:nvGrpSpPr>
              <p:grpSpPr>
                <a:xfrm>
                  <a:off x="280693" y="1676400"/>
                  <a:ext cx="2211534" cy="2731532"/>
                  <a:chOff x="280693" y="1676400"/>
                  <a:chExt cx="2211534" cy="2731532"/>
                </a:xfrm>
              </p:grpSpPr>
              <p:sp>
                <p:nvSpPr>
                  <p:cNvPr id="154" name="ZoneTexte 153"/>
                  <p:cNvSpPr txBox="1"/>
                  <p:nvPr/>
                </p:nvSpPr>
                <p:spPr>
                  <a:xfrm>
                    <a:off x="304800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155" name="ZoneTexte 154"/>
                  <p:cNvSpPr txBox="1"/>
                  <p:nvPr/>
                </p:nvSpPr>
                <p:spPr>
                  <a:xfrm>
                    <a:off x="417004" y="3324999"/>
                    <a:ext cx="31304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b</a:t>
                    </a:r>
                  </a:p>
                </p:txBody>
              </p:sp>
              <p:cxnSp>
                <p:nvCxnSpPr>
                  <p:cNvPr id="156" name="Connecteur droit avec flèche 155"/>
                  <p:cNvCxnSpPr>
                    <a:stCxn id="155" idx="2"/>
                  </p:cNvCxnSpPr>
                  <p:nvPr/>
                </p:nvCxnSpPr>
                <p:spPr bwMode="auto">
                  <a:xfrm>
                    <a:off x="573526" y="3694331"/>
                    <a:ext cx="16876" cy="3164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57" name="Connecteur droit avec flèche 156"/>
                  <p:cNvCxnSpPr>
                    <a:stCxn id="154" idx="2"/>
                    <a:endCxn id="155" idx="0"/>
                  </p:cNvCxnSpPr>
                  <p:nvPr/>
                </p:nvCxnSpPr>
                <p:spPr bwMode="auto">
                  <a:xfrm flipH="1">
                    <a:off x="573526" y="2883932"/>
                    <a:ext cx="3212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58" name="ZoneTexte 157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159" name="Connecteur droit avec flèche 158"/>
                  <p:cNvCxnSpPr>
                    <a:stCxn id="158" idx="2"/>
                    <a:endCxn id="154" idx="0"/>
                  </p:cNvCxnSpPr>
                  <p:nvPr/>
                </p:nvCxnSpPr>
                <p:spPr bwMode="auto">
                  <a:xfrm>
                    <a:off x="547809" y="2045732"/>
                    <a:ext cx="28929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60" name="Connecteur droit avec flèche 159"/>
                  <p:cNvCxnSpPr>
                    <a:stCxn id="164" idx="0"/>
                    <a:endCxn id="161" idx="2"/>
                  </p:cNvCxnSpPr>
                  <p:nvPr/>
                </p:nvCxnSpPr>
                <p:spPr bwMode="auto">
                  <a:xfrm flipV="1">
                    <a:off x="1462170" y="2045732"/>
                    <a:ext cx="0" cy="709136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61" name="ZoneTexte 160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162" name="ZoneTexte 161"/>
                  <p:cNvSpPr txBox="1"/>
                  <p:nvPr/>
                </p:nvSpPr>
                <p:spPr>
                  <a:xfrm>
                    <a:off x="1447800" y="2221468"/>
                    <a:ext cx="104442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c</a:t>
                    </a:r>
                    <a:r>
                      <a:rPr lang="en-US" sz="1800" b="0" dirty="0" smtClean="0"/>
                      <a:t>reated*</a:t>
                    </a:r>
                    <a:endParaRPr lang="en-US" sz="1800" b="0" dirty="0"/>
                  </a:p>
                </p:txBody>
              </p:sp>
              <p:sp>
                <p:nvSpPr>
                  <p:cNvPr id="163" name="ZoneTexte 162"/>
                  <p:cNvSpPr txBox="1"/>
                  <p:nvPr/>
                </p:nvSpPr>
                <p:spPr>
                  <a:xfrm>
                    <a:off x="1447800" y="3288268"/>
                    <a:ext cx="63370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birth</a:t>
                    </a:r>
                    <a:endParaRPr lang="en-US" sz="1800" b="0" dirty="0"/>
                  </a:p>
                </p:txBody>
              </p:sp>
              <p:sp>
                <p:nvSpPr>
                  <p:cNvPr id="164" name="ZoneTexte 163"/>
                  <p:cNvSpPr txBox="1"/>
                  <p:nvPr/>
                </p:nvSpPr>
                <p:spPr>
                  <a:xfrm>
                    <a:off x="1247940" y="2754868"/>
                    <a:ext cx="42846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?x</a:t>
                    </a:r>
                    <a:endParaRPr lang="en-US" sz="1800" b="0" dirty="0"/>
                  </a:p>
                </p:txBody>
              </p:sp>
              <p:cxnSp>
                <p:nvCxnSpPr>
                  <p:cNvPr id="165" name="Connecteur droit avec flèche 164"/>
                  <p:cNvCxnSpPr>
                    <a:stCxn id="164" idx="2"/>
                    <a:endCxn id="166" idx="0"/>
                  </p:cNvCxnSpPr>
                  <p:nvPr/>
                </p:nvCxnSpPr>
                <p:spPr bwMode="auto">
                  <a:xfrm>
                    <a:off x="1462170" y="3124200"/>
                    <a:ext cx="3383" cy="838200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66" name="ZoneTexte 165"/>
                  <p:cNvSpPr txBox="1"/>
                  <p:nvPr/>
                </p:nvSpPr>
                <p:spPr>
                  <a:xfrm>
                    <a:off x="1219200" y="39624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?l1</a:t>
                    </a:r>
                    <a:endParaRPr lang="en-US" sz="1800" b="0" dirty="0"/>
                  </a:p>
                </p:txBody>
              </p:sp>
              <p:sp>
                <p:nvSpPr>
                  <p:cNvPr id="167" name="ZoneTexte 166"/>
                  <p:cNvSpPr txBox="1"/>
                  <p:nvPr/>
                </p:nvSpPr>
                <p:spPr>
                  <a:xfrm>
                    <a:off x="280693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151" name="Rectangle à coins arrondis 150"/>
                <p:cNvSpPr/>
                <p:nvPr/>
              </p:nvSpPr>
              <p:spPr bwMode="auto">
                <a:xfrm>
                  <a:off x="152400" y="1143000"/>
                  <a:ext cx="2438400" cy="35052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152" name="ZoneTexte 151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153" name="ZoneTexte 152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149" name="ZoneTexte 148"/>
              <p:cNvSpPr txBox="1"/>
              <p:nvPr/>
            </p:nvSpPr>
            <p:spPr>
              <a:xfrm>
                <a:off x="0" y="4648200"/>
                <a:ext cx="2848594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artist’s birthdate)</a:t>
                </a:r>
              </a:p>
            </p:txBody>
          </p:sp>
        </p:grpSp>
        <p:grpSp>
          <p:nvGrpSpPr>
            <p:cNvPr id="104" name="Grouper 103"/>
            <p:cNvGrpSpPr/>
            <p:nvPr/>
          </p:nvGrpSpPr>
          <p:grpSpPr>
            <a:xfrm>
              <a:off x="2667000" y="1143000"/>
              <a:ext cx="2527705" cy="3886200"/>
              <a:chOff x="2667000" y="1143000"/>
              <a:chExt cx="2527705" cy="3886200"/>
            </a:xfrm>
          </p:grpSpPr>
          <p:grpSp>
            <p:nvGrpSpPr>
              <p:cNvPr id="128" name="Grouper 127"/>
              <p:cNvGrpSpPr/>
              <p:nvPr/>
            </p:nvGrpSpPr>
            <p:grpSpPr>
              <a:xfrm>
                <a:off x="2667000" y="1143000"/>
                <a:ext cx="2362200" cy="3581400"/>
                <a:chOff x="228600" y="1143000"/>
                <a:chExt cx="2362200" cy="3581400"/>
              </a:xfrm>
            </p:grpSpPr>
            <p:grpSp>
              <p:nvGrpSpPr>
                <p:cNvPr id="130" name="Grouper 129"/>
                <p:cNvGrpSpPr/>
                <p:nvPr/>
              </p:nvGrpSpPr>
              <p:grpSpPr>
                <a:xfrm>
                  <a:off x="280693" y="1676400"/>
                  <a:ext cx="2211534" cy="2731532"/>
                  <a:chOff x="280693" y="1676400"/>
                  <a:chExt cx="2211534" cy="2731532"/>
                </a:xfrm>
              </p:grpSpPr>
              <p:sp>
                <p:nvSpPr>
                  <p:cNvPr id="134" name="ZoneTexte 133"/>
                  <p:cNvSpPr txBox="1"/>
                  <p:nvPr/>
                </p:nvSpPr>
                <p:spPr>
                  <a:xfrm>
                    <a:off x="304800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135" name="ZoneTexte 134"/>
                  <p:cNvSpPr txBox="1"/>
                  <p:nvPr/>
                </p:nvSpPr>
                <p:spPr>
                  <a:xfrm>
                    <a:off x="417004" y="3324999"/>
                    <a:ext cx="31304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</a:p>
                </p:txBody>
              </p:sp>
              <p:cxnSp>
                <p:nvCxnSpPr>
                  <p:cNvPr id="136" name="Connecteur droit avec flèche 135"/>
                  <p:cNvCxnSpPr>
                    <a:stCxn id="135" idx="2"/>
                  </p:cNvCxnSpPr>
                  <p:nvPr/>
                </p:nvCxnSpPr>
                <p:spPr bwMode="auto">
                  <a:xfrm>
                    <a:off x="573526" y="3694331"/>
                    <a:ext cx="16876" cy="3164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37" name="Connecteur droit avec flèche 136"/>
                  <p:cNvCxnSpPr>
                    <a:stCxn id="134" idx="2"/>
                    <a:endCxn id="135" idx="0"/>
                  </p:cNvCxnSpPr>
                  <p:nvPr/>
                </p:nvCxnSpPr>
                <p:spPr bwMode="auto">
                  <a:xfrm flipH="1">
                    <a:off x="573526" y="2883932"/>
                    <a:ext cx="3212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38" name="ZoneTexte 137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139" name="Connecteur droit avec flèche 138"/>
                  <p:cNvCxnSpPr>
                    <a:stCxn id="138" idx="2"/>
                    <a:endCxn id="134" idx="0"/>
                  </p:cNvCxnSpPr>
                  <p:nvPr/>
                </p:nvCxnSpPr>
                <p:spPr bwMode="auto">
                  <a:xfrm>
                    <a:off x="547809" y="2045732"/>
                    <a:ext cx="28929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40" name="Connecteur droit avec flèche 139"/>
                  <p:cNvCxnSpPr>
                    <a:stCxn id="144" idx="0"/>
                    <a:endCxn id="141" idx="2"/>
                  </p:cNvCxnSpPr>
                  <p:nvPr/>
                </p:nvCxnSpPr>
                <p:spPr bwMode="auto">
                  <a:xfrm flipV="1">
                    <a:off x="1462170" y="2045732"/>
                    <a:ext cx="0" cy="709136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41" name="ZoneTexte 140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142" name="ZoneTexte 141"/>
                  <p:cNvSpPr txBox="1"/>
                  <p:nvPr/>
                </p:nvSpPr>
                <p:spPr>
                  <a:xfrm>
                    <a:off x="1447800" y="2221468"/>
                    <a:ext cx="104442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c</a:t>
                    </a:r>
                    <a:r>
                      <a:rPr lang="en-US" sz="1800" b="0" dirty="0" smtClean="0"/>
                      <a:t>reated*</a:t>
                    </a:r>
                    <a:endParaRPr lang="en-US" sz="1800" b="0" dirty="0"/>
                  </a:p>
                </p:txBody>
              </p:sp>
              <p:sp>
                <p:nvSpPr>
                  <p:cNvPr id="143" name="ZoneTexte 142"/>
                  <p:cNvSpPr txBox="1"/>
                  <p:nvPr/>
                </p:nvSpPr>
                <p:spPr>
                  <a:xfrm>
                    <a:off x="1447800" y="3288268"/>
                    <a:ext cx="762198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l</a:t>
                    </a:r>
                    <a:r>
                      <a:rPr lang="en-US" sz="1800" b="0" dirty="0" smtClean="0"/>
                      <a:t>abel*</a:t>
                    </a:r>
                    <a:endParaRPr lang="en-US" sz="1800" b="0" dirty="0"/>
                  </a:p>
                </p:txBody>
              </p:sp>
              <p:sp>
                <p:nvSpPr>
                  <p:cNvPr id="144" name="ZoneTexte 143"/>
                  <p:cNvSpPr txBox="1"/>
                  <p:nvPr/>
                </p:nvSpPr>
                <p:spPr>
                  <a:xfrm>
                    <a:off x="1247940" y="2754868"/>
                    <a:ext cx="42846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?x</a:t>
                    </a:r>
                    <a:endParaRPr lang="en-US" sz="1800" b="0" dirty="0"/>
                  </a:p>
                </p:txBody>
              </p:sp>
              <p:cxnSp>
                <p:nvCxnSpPr>
                  <p:cNvPr id="145" name="Connecteur droit avec flèche 144"/>
                  <p:cNvCxnSpPr>
                    <a:stCxn id="144" idx="2"/>
                    <a:endCxn id="146" idx="0"/>
                  </p:cNvCxnSpPr>
                  <p:nvPr/>
                </p:nvCxnSpPr>
                <p:spPr bwMode="auto">
                  <a:xfrm>
                    <a:off x="1462170" y="3124200"/>
                    <a:ext cx="3383" cy="838200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46" name="ZoneTexte 145"/>
                  <p:cNvSpPr txBox="1"/>
                  <p:nvPr/>
                </p:nvSpPr>
                <p:spPr>
                  <a:xfrm>
                    <a:off x="1219200" y="39624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?l2</a:t>
                    </a:r>
                    <a:endParaRPr lang="en-US" sz="1800" b="0" dirty="0"/>
                  </a:p>
                </p:txBody>
              </p:sp>
              <p:sp>
                <p:nvSpPr>
                  <p:cNvPr id="147" name="ZoneTexte 146"/>
                  <p:cNvSpPr txBox="1"/>
                  <p:nvPr/>
                </p:nvSpPr>
                <p:spPr>
                  <a:xfrm>
                    <a:off x="280693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131" name="Rectangle à coins arrondis 130"/>
                <p:cNvSpPr/>
                <p:nvPr/>
              </p:nvSpPr>
              <p:spPr bwMode="auto">
                <a:xfrm>
                  <a:off x="228600" y="1143000"/>
                  <a:ext cx="2362200" cy="35814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132" name="ZoneTexte 131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133" name="ZoneTexte 132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129" name="ZoneTexte 128"/>
              <p:cNvSpPr txBox="1"/>
              <p:nvPr/>
            </p:nvSpPr>
            <p:spPr>
              <a:xfrm>
                <a:off x="2667000" y="4659868"/>
                <a:ext cx="2527705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artist’s name)</a:t>
                </a:r>
              </a:p>
            </p:txBody>
          </p:sp>
        </p:grpSp>
        <p:grpSp>
          <p:nvGrpSpPr>
            <p:cNvPr id="105" name="Grouper 104"/>
            <p:cNvGrpSpPr/>
            <p:nvPr/>
          </p:nvGrpSpPr>
          <p:grpSpPr>
            <a:xfrm>
              <a:off x="5029200" y="1143000"/>
              <a:ext cx="2557799" cy="3874532"/>
              <a:chOff x="4843799" y="1143000"/>
              <a:chExt cx="2557799" cy="3874532"/>
            </a:xfrm>
          </p:grpSpPr>
          <p:grpSp>
            <p:nvGrpSpPr>
              <p:cNvPr id="111" name="Grouper 110"/>
              <p:cNvGrpSpPr/>
              <p:nvPr/>
            </p:nvGrpSpPr>
            <p:grpSpPr>
              <a:xfrm>
                <a:off x="4916996" y="1143000"/>
                <a:ext cx="2133600" cy="3352800"/>
                <a:chOff x="152400" y="1143000"/>
                <a:chExt cx="2133600" cy="3352800"/>
              </a:xfrm>
            </p:grpSpPr>
            <p:grpSp>
              <p:nvGrpSpPr>
                <p:cNvPr id="113" name="Grouper 112"/>
                <p:cNvGrpSpPr/>
                <p:nvPr/>
              </p:nvGrpSpPr>
              <p:grpSpPr>
                <a:xfrm>
                  <a:off x="203937" y="1676400"/>
                  <a:ext cx="1919233" cy="2731532"/>
                  <a:chOff x="203937" y="1676400"/>
                  <a:chExt cx="1919233" cy="2731532"/>
                </a:xfrm>
              </p:grpSpPr>
              <p:sp>
                <p:nvSpPr>
                  <p:cNvPr id="117" name="ZoneTexte 116"/>
                  <p:cNvSpPr txBox="1"/>
                  <p:nvPr/>
                </p:nvSpPr>
                <p:spPr>
                  <a:xfrm>
                    <a:off x="297327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118" name="ZoneTexte 117"/>
                  <p:cNvSpPr txBox="1"/>
                  <p:nvPr/>
                </p:nvSpPr>
                <p:spPr>
                  <a:xfrm>
                    <a:off x="437001" y="3324999"/>
                    <a:ext cx="248799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</a:p>
                </p:txBody>
              </p:sp>
              <p:cxnSp>
                <p:nvCxnSpPr>
                  <p:cNvPr id="119" name="Connecteur droit avec flèche 118"/>
                  <p:cNvCxnSpPr>
                    <a:stCxn id="118" idx="2"/>
                    <a:endCxn id="127" idx="0"/>
                  </p:cNvCxnSpPr>
                  <p:nvPr/>
                </p:nvCxnSpPr>
                <p:spPr bwMode="auto">
                  <a:xfrm flipH="1">
                    <a:off x="559169" y="3694331"/>
                    <a:ext cx="2232" cy="344269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20" name="Connecteur droit avec flèche 119"/>
                  <p:cNvCxnSpPr>
                    <a:stCxn id="117" idx="2"/>
                    <a:endCxn id="118" idx="0"/>
                  </p:cNvCxnSpPr>
                  <p:nvPr/>
                </p:nvCxnSpPr>
                <p:spPr bwMode="auto">
                  <a:xfrm flipH="1">
                    <a:off x="561401" y="2883932"/>
                    <a:ext cx="7864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21" name="ZoneTexte 120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122" name="Connecteur droit avec flèche 121"/>
                  <p:cNvCxnSpPr>
                    <a:stCxn id="121" idx="2"/>
                    <a:endCxn id="117" idx="0"/>
                  </p:cNvCxnSpPr>
                  <p:nvPr/>
                </p:nvCxnSpPr>
                <p:spPr bwMode="auto">
                  <a:xfrm>
                    <a:off x="547809" y="2045732"/>
                    <a:ext cx="21456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23" name="ZoneTexte 122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124" name="ZoneTexte 123"/>
                  <p:cNvSpPr txBox="1"/>
                  <p:nvPr/>
                </p:nvSpPr>
                <p:spPr>
                  <a:xfrm>
                    <a:off x="1450803" y="2133600"/>
                    <a:ext cx="67236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label</a:t>
                    </a:r>
                    <a:endParaRPr lang="en-US" sz="1800" b="0" dirty="0"/>
                  </a:p>
                </p:txBody>
              </p:sp>
              <p:cxnSp>
                <p:nvCxnSpPr>
                  <p:cNvPr id="125" name="Connecteur droit avec flèche 124"/>
                  <p:cNvCxnSpPr>
                    <a:stCxn id="123" idx="2"/>
                    <a:endCxn id="126" idx="0"/>
                  </p:cNvCxnSpPr>
                  <p:nvPr/>
                </p:nvCxnSpPr>
                <p:spPr bwMode="auto">
                  <a:xfrm flipH="1">
                    <a:off x="1465553" y="2045732"/>
                    <a:ext cx="0" cy="6212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26" name="ZoneTexte 125"/>
                  <p:cNvSpPr txBox="1"/>
                  <p:nvPr/>
                </p:nvSpPr>
                <p:spPr>
                  <a:xfrm>
                    <a:off x="1219200" y="26670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?l1</a:t>
                    </a:r>
                    <a:endParaRPr lang="en-US" sz="1800" b="0" dirty="0"/>
                  </a:p>
                </p:txBody>
              </p:sp>
              <p:sp>
                <p:nvSpPr>
                  <p:cNvPr id="127" name="ZoneTexte 126"/>
                  <p:cNvSpPr txBox="1"/>
                  <p:nvPr/>
                </p:nvSpPr>
                <p:spPr>
                  <a:xfrm>
                    <a:off x="203937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114" name="Rectangle à coins arrondis 113"/>
                <p:cNvSpPr/>
                <p:nvPr/>
              </p:nvSpPr>
              <p:spPr bwMode="auto">
                <a:xfrm>
                  <a:off x="152400" y="1143000"/>
                  <a:ext cx="2133600" cy="33528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115" name="ZoneTexte 114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116" name="ZoneTexte 115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112" name="ZoneTexte 111"/>
              <p:cNvSpPr txBox="1"/>
              <p:nvPr/>
            </p:nvSpPr>
            <p:spPr>
              <a:xfrm>
                <a:off x="4843799" y="4648200"/>
                <a:ext cx="2557799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creation year)</a:t>
                </a:r>
              </a:p>
            </p:txBody>
          </p:sp>
        </p:grpSp>
        <p:sp>
          <p:nvSpPr>
            <p:cNvPr id="106" name="ZoneTexte 105"/>
            <p:cNvSpPr txBox="1"/>
            <p:nvPr/>
          </p:nvSpPr>
          <p:spPr>
            <a:xfrm>
              <a:off x="7485178" y="4659868"/>
              <a:ext cx="1582622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(artwork, title)</a:t>
              </a:r>
            </a:p>
          </p:txBody>
        </p:sp>
        <p:cxnSp>
          <p:nvCxnSpPr>
            <p:cNvPr id="107" name="Connecteur en arc 106"/>
            <p:cNvCxnSpPr>
              <a:stCxn id="147" idx="2"/>
              <a:endCxn id="146" idx="2"/>
            </p:cNvCxnSpPr>
            <p:nvPr/>
          </p:nvCxnSpPr>
          <p:spPr bwMode="auto">
            <a:xfrm rot="5400000" flipH="1" flipV="1">
              <a:off x="3451039" y="3955018"/>
              <a:ext cx="76200" cy="829628"/>
            </a:xfrm>
            <a:prstGeom prst="curvedConnector3">
              <a:avLst>
                <a:gd name="adj1" fmla="val -300000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8" name="Connecteur en arc 107"/>
            <p:cNvCxnSpPr>
              <a:stCxn id="167" idx="2"/>
              <a:endCxn id="166" idx="2"/>
            </p:cNvCxnSpPr>
            <p:nvPr/>
          </p:nvCxnSpPr>
          <p:spPr bwMode="auto">
            <a:xfrm rot="5400000" flipH="1" flipV="1">
              <a:off x="936439" y="3955018"/>
              <a:ext cx="76200" cy="829628"/>
            </a:xfrm>
            <a:prstGeom prst="curvedConnector3">
              <a:avLst>
                <a:gd name="adj1" fmla="val -146482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9" name="Connecteur en arc 108"/>
            <p:cNvCxnSpPr>
              <a:stCxn id="127" idx="3"/>
              <a:endCxn id="126" idx="2"/>
            </p:cNvCxnSpPr>
            <p:nvPr/>
          </p:nvCxnSpPr>
          <p:spPr bwMode="auto">
            <a:xfrm flipV="1">
              <a:off x="5864397" y="3036332"/>
              <a:ext cx="551153" cy="1186934"/>
            </a:xfrm>
            <a:prstGeom prst="curvedConnector2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0" name="Connecteur en arc 109"/>
            <p:cNvCxnSpPr>
              <a:stCxn id="182" idx="3"/>
              <a:endCxn id="181" idx="2"/>
            </p:cNvCxnSpPr>
            <p:nvPr/>
          </p:nvCxnSpPr>
          <p:spPr bwMode="auto">
            <a:xfrm flipV="1">
              <a:off x="8167389" y="3036332"/>
              <a:ext cx="321997" cy="1186934"/>
            </a:xfrm>
            <a:prstGeom prst="curvedConnector2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3435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Metrics </a:t>
            </a:r>
            <a:r>
              <a:rPr lang="en-US" dirty="0" smtClean="0"/>
              <a:t>for </a:t>
            </a:r>
            <a:r>
              <a:rPr lang="en-US" dirty="0"/>
              <a:t>Path Alignments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06425" y="1143000"/>
            <a:ext cx="8632775" cy="5671708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Overlapping</a:t>
            </a:r>
            <a:r>
              <a:rPr lang="en-US" dirty="0" smtClean="0"/>
              <a:t>: align two paths if the results of the one </a:t>
            </a:r>
            <a:r>
              <a:rPr lang="en-US" dirty="0"/>
              <a:t>overlap</a:t>
            </a:r>
            <a:r>
              <a:rPr lang="en-US" dirty="0" smtClean="0"/>
              <a:t> the results of the other over a threshold </a:t>
            </a:r>
            <a:r>
              <a:rPr lang="el-GR" i="1" dirty="0" smtClean="0"/>
              <a:t>α</a:t>
            </a:r>
            <a:r>
              <a:rPr lang="en-US" dirty="0" smtClean="0"/>
              <a:t>. </a:t>
            </a:r>
          </a:p>
          <a:p>
            <a:pPr marL="0" indent="0">
              <a:buSzPct val="100000"/>
              <a:buNone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						</a:t>
            </a:r>
          </a:p>
          <a:p>
            <a:pPr marL="0" indent="0">
              <a:buSzPct val="10000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smtClean="0">
                <a:solidFill>
                  <a:schemeClr val="tx1"/>
                </a:solidFill>
              </a:rPr>
              <a:t>					</a:t>
            </a:r>
          </a:p>
          <a:p>
            <a:pPr marL="457200" indent="-457200">
              <a:buSzPct val="100000"/>
              <a:buFont typeface="+mj-lt"/>
              <a:buAutoNum type="arabicPeriod" startAt="2"/>
            </a:pPr>
            <a:r>
              <a:rPr lang="en-US" dirty="0" smtClean="0">
                <a:solidFill>
                  <a:srgbClr val="0000FF"/>
                </a:solidFill>
              </a:rPr>
              <a:t>Inclusions</a:t>
            </a:r>
            <a:r>
              <a:rPr lang="en-US" dirty="0" smtClean="0"/>
              <a:t>: align two paths if the results of the one are included in the results of the other over a threshold </a:t>
            </a:r>
            <a:r>
              <a:rPr lang="el-GR" i="1" dirty="0" smtClean="0"/>
              <a:t>α</a:t>
            </a:r>
            <a:r>
              <a:rPr lang="en-US" dirty="0" smtClean="0"/>
              <a:t>.</a:t>
            </a:r>
          </a:p>
          <a:p>
            <a:pPr lvl="1">
              <a:buSzPct val="100000"/>
            </a:pPr>
            <a:r>
              <a:rPr lang="en-US" dirty="0" smtClean="0"/>
              <a:t>Compute </a:t>
            </a:r>
            <a:r>
              <a:rPr lang="en-US" dirty="0"/>
              <a:t>both ways inclusions:  </a:t>
            </a:r>
            <a:r>
              <a:rPr lang="en-US" dirty="0" smtClean="0"/>
              <a:t>WS </a:t>
            </a:r>
            <a:r>
              <a:rPr lang="en-US" dirty="0"/>
              <a:t>path </a:t>
            </a:r>
            <a:r>
              <a:rPr lang="en-US" dirty="0" smtClean="0">
                <a:sym typeface="Wingdings"/>
              </a:rPr>
              <a:t>⇆</a:t>
            </a:r>
            <a:r>
              <a:rPr lang="en-US" dirty="0" smtClean="0"/>
              <a:t> RDF path</a:t>
            </a:r>
          </a:p>
          <a:p>
            <a:pPr lvl="1">
              <a:buSzPct val="100000"/>
            </a:pPr>
            <a:endParaRPr lang="en-US" sz="2000" i="1" dirty="0">
              <a:sym typeface="Wingdings"/>
            </a:endParaRPr>
          </a:p>
          <a:p>
            <a:pPr lvl="1">
              <a:buSzPct val="100000"/>
            </a:pPr>
            <a:r>
              <a:rPr lang="en-US" i="1" dirty="0" smtClean="0">
                <a:sym typeface="Wingdings"/>
              </a:rPr>
              <a:t>Partial completeness assumption: “a source knows either all or none of the p-attributes of some x”</a:t>
            </a:r>
            <a:endParaRPr lang="en-US" i="1" dirty="0"/>
          </a:p>
          <a:p>
            <a:pPr marL="457200" indent="-457200">
              <a:buSzPct val="100000"/>
              <a:buFont typeface="+mj-lt"/>
              <a:buAutoNum type="arabicPeriod" startAt="2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307806" y="27955082"/>
          <a:ext cx="7696200" cy="12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8" name="Equation" r:id="rId4" imgW="2374900" imgH="393700" progId="Equation.3">
                  <p:embed/>
                </p:oleObj>
              </mc:Choice>
              <mc:Fallback>
                <p:oleObj name="Equation" r:id="rId4" imgW="237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07806" y="27955082"/>
                        <a:ext cx="7696200" cy="127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460206" y="28107482"/>
          <a:ext cx="7696200" cy="12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9" name="Equation" r:id="rId6" imgW="2374900" imgH="393700" progId="Equation.3">
                  <p:embed/>
                </p:oleObj>
              </mc:Choice>
              <mc:Fallback>
                <p:oleObj name="Equation" r:id="rId6" imgW="237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0206" y="28107482"/>
                        <a:ext cx="7696200" cy="127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12606" y="28259882"/>
          <a:ext cx="7696200" cy="12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0" name="Équation" r:id="rId7" imgW="2374900" imgH="393700" progId="Equation.3">
                  <p:embed/>
                </p:oleObj>
              </mc:Choice>
              <mc:Fallback>
                <p:oleObj name="Équation" r:id="rId7" imgW="2374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2606" y="28259882"/>
                        <a:ext cx="7696200" cy="127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/>
          <a:lstStyle/>
          <a:p>
            <a:fld id="{11A80E64-0665-B441-9F07-A70E46A1000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729618"/>
              </p:ext>
            </p:extLst>
          </p:nvPr>
        </p:nvGraphicFramePr>
        <p:xfrm>
          <a:off x="398463" y="1905000"/>
          <a:ext cx="78327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1" name="Équation" r:id="rId8" imgW="4254500" imgH="431800" progId="Equation.3">
                  <p:embed/>
                </p:oleObj>
              </mc:Choice>
              <mc:Fallback>
                <p:oleObj name="Équation" r:id="rId8" imgW="425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463" y="1905000"/>
                        <a:ext cx="7832725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176213"/>
              </p:ext>
            </p:extLst>
          </p:nvPr>
        </p:nvGraphicFramePr>
        <p:xfrm>
          <a:off x="465097" y="5410200"/>
          <a:ext cx="791690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2" name="Équation" r:id="rId10" imgW="4000500" imgH="584200" progId="Equation.3">
                  <p:embed/>
                </p:oleObj>
              </mc:Choice>
              <mc:Fallback>
                <p:oleObj name="Équation" r:id="rId10" imgW="40005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097" y="5410200"/>
                        <a:ext cx="7916903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72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/>
              </a:rPr>
              <a:t>Class &amp; Relation Alignments</a:t>
            </a:r>
            <a:endParaRPr lang="en-US" dirty="0"/>
          </a:p>
        </p:txBody>
      </p:sp>
      <p:sp>
        <p:nvSpPr>
          <p:cNvPr id="95" name="Espace réservé du contenu 3"/>
          <p:cNvSpPr>
            <a:spLocks noGrp="1"/>
          </p:cNvSpPr>
          <p:nvPr>
            <p:ph idx="1"/>
          </p:nvPr>
        </p:nvSpPr>
        <p:spPr>
          <a:xfrm>
            <a:off x="304800" y="5381625"/>
            <a:ext cx="8991600" cy="147637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Idea: starting </a:t>
            </a:r>
            <a:r>
              <a:rPr lang="en-US" dirty="0" smtClean="0"/>
              <a:t>bottom-up, </a:t>
            </a:r>
            <a:r>
              <a:rPr lang="en-US" dirty="0" smtClean="0">
                <a:solidFill>
                  <a:srgbClr val="0000FF"/>
                </a:solidFill>
              </a:rPr>
              <a:t>align functional sub-paths </a:t>
            </a:r>
          </a:p>
          <a:p>
            <a:r>
              <a:rPr lang="en-US" dirty="0" smtClean="0"/>
              <a:t>Assumption:</a:t>
            </a:r>
            <a:r>
              <a:rPr lang="en-US" dirty="0"/>
              <a:t> a</a:t>
            </a:r>
            <a:r>
              <a:rPr lang="en-US" dirty="0" smtClean="0"/>
              <a:t>t least a function property per class of entities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1" name="Grouper 30"/>
          <p:cNvGrpSpPr/>
          <p:nvPr/>
        </p:nvGrpSpPr>
        <p:grpSpPr>
          <a:xfrm>
            <a:off x="0" y="1143000"/>
            <a:ext cx="9118164" cy="3886200"/>
            <a:chOff x="0" y="1143000"/>
            <a:chExt cx="9118164" cy="3886200"/>
          </a:xfrm>
        </p:grpSpPr>
        <p:grpSp>
          <p:nvGrpSpPr>
            <p:cNvPr id="78" name="Grouper 77"/>
            <p:cNvGrpSpPr/>
            <p:nvPr/>
          </p:nvGrpSpPr>
          <p:grpSpPr>
            <a:xfrm>
              <a:off x="7391400" y="1143000"/>
              <a:ext cx="1726764" cy="3352800"/>
              <a:chOff x="215167" y="1143000"/>
              <a:chExt cx="1726764" cy="3352800"/>
            </a:xfrm>
          </p:grpSpPr>
          <p:grpSp>
            <p:nvGrpSpPr>
              <p:cNvPr id="79" name="Grouper 78"/>
              <p:cNvGrpSpPr/>
              <p:nvPr/>
            </p:nvGrpSpPr>
            <p:grpSpPr>
              <a:xfrm>
                <a:off x="280693" y="1676400"/>
                <a:ext cx="1661238" cy="2731532"/>
                <a:chOff x="280693" y="1676400"/>
                <a:chExt cx="1661238" cy="2731532"/>
              </a:xfrm>
            </p:grpSpPr>
            <p:sp>
              <p:nvSpPr>
                <p:cNvPr id="83" name="ZoneTexte 82"/>
                <p:cNvSpPr txBox="1"/>
                <p:nvPr/>
              </p:nvSpPr>
              <p:spPr>
                <a:xfrm>
                  <a:off x="291367" y="2514600"/>
                  <a:ext cx="54387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a</a:t>
                  </a:r>
                  <a:r>
                    <a:rPr lang="en-US" sz="1800" b="0" dirty="0" smtClean="0"/>
                    <a:t>rt*</a:t>
                  </a:r>
                  <a:endParaRPr lang="en-US" sz="1800" b="0" dirty="0"/>
                </a:p>
              </p:txBody>
            </p:sp>
            <p:sp>
              <p:nvSpPr>
                <p:cNvPr id="84" name="ZoneTexte 83"/>
                <p:cNvSpPr txBox="1"/>
                <p:nvPr/>
              </p:nvSpPr>
              <p:spPr>
                <a:xfrm>
                  <a:off x="417004" y="3324999"/>
                  <a:ext cx="312906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y</a:t>
                  </a:r>
                </a:p>
              </p:txBody>
            </p:sp>
            <p:cxnSp>
              <p:nvCxnSpPr>
                <p:cNvPr id="85" name="Connecteur droit avec flèche 84"/>
                <p:cNvCxnSpPr>
                  <a:stCxn id="84" idx="2"/>
                </p:cNvCxnSpPr>
                <p:nvPr/>
              </p:nvCxnSpPr>
              <p:spPr bwMode="auto">
                <a:xfrm>
                  <a:off x="573457" y="3694331"/>
                  <a:ext cx="16945" cy="3164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86" name="Connecteur droit avec flèche 85"/>
                <p:cNvCxnSpPr>
                  <a:stCxn id="83" idx="2"/>
                  <a:endCxn id="84" idx="0"/>
                </p:cNvCxnSpPr>
                <p:nvPr/>
              </p:nvCxnSpPr>
              <p:spPr bwMode="auto">
                <a:xfrm>
                  <a:off x="563305" y="2883932"/>
                  <a:ext cx="10152" cy="441067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87" name="ZoneTexte 86"/>
                <p:cNvSpPr txBox="1"/>
                <p:nvPr/>
              </p:nvSpPr>
              <p:spPr>
                <a:xfrm>
                  <a:off x="417004" y="1676400"/>
                  <a:ext cx="261610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80000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r</a:t>
                  </a:r>
                </a:p>
              </p:txBody>
            </p:sp>
            <p:cxnSp>
              <p:nvCxnSpPr>
                <p:cNvPr id="88" name="Connecteur droit avec flèche 87"/>
                <p:cNvCxnSpPr>
                  <a:stCxn id="87" idx="2"/>
                  <a:endCxn id="83" idx="0"/>
                </p:cNvCxnSpPr>
                <p:nvPr/>
              </p:nvCxnSpPr>
              <p:spPr bwMode="auto">
                <a:xfrm>
                  <a:off x="547809" y="2045732"/>
                  <a:ext cx="15496" cy="4688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89" name="ZoneTexte 88"/>
                <p:cNvSpPr txBox="1"/>
                <p:nvPr/>
              </p:nvSpPr>
              <p:spPr>
                <a:xfrm>
                  <a:off x="914400" y="1676400"/>
                  <a:ext cx="813594" cy="369332"/>
                </a:xfrm>
                <a:prstGeom prst="rect">
                  <a:avLst/>
                </a:prstGeom>
                <a:noFill/>
                <a:ln w="28575" cmpd="sng">
                  <a:solidFill>
                    <a:srgbClr val="0000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?</a:t>
                  </a:r>
                  <a:r>
                    <a:rPr lang="en-US" sz="1800" b="0" dirty="0" smtClean="0"/>
                    <a:t>input</a:t>
                  </a:r>
                  <a:endParaRPr lang="en-US" sz="1800" b="0" dirty="0"/>
                </a:p>
              </p:txBody>
            </p:sp>
            <p:sp>
              <p:nvSpPr>
                <p:cNvPr id="90" name="ZoneTexte 89"/>
                <p:cNvSpPr txBox="1"/>
                <p:nvPr/>
              </p:nvSpPr>
              <p:spPr>
                <a:xfrm>
                  <a:off x="1295400" y="2133600"/>
                  <a:ext cx="646531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year</a:t>
                  </a:r>
                  <a:endParaRPr lang="en-US" sz="1800" b="0" dirty="0"/>
                </a:p>
              </p:txBody>
            </p:sp>
            <p:cxnSp>
              <p:nvCxnSpPr>
                <p:cNvPr id="91" name="Connecteur droit avec flèche 90"/>
                <p:cNvCxnSpPr>
                  <a:stCxn id="89" idx="2"/>
                  <a:endCxn id="92" idx="0"/>
                </p:cNvCxnSpPr>
                <p:nvPr/>
              </p:nvCxnSpPr>
              <p:spPr bwMode="auto">
                <a:xfrm flipH="1">
                  <a:off x="1313153" y="2045732"/>
                  <a:ext cx="0" cy="621268"/>
                </a:xfrm>
                <a:prstGeom prst="straightConnector1">
                  <a:avLst/>
                </a:prstGeom>
                <a:solidFill>
                  <a:srgbClr val="00B8FF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92" name="ZoneTexte 91"/>
                <p:cNvSpPr txBox="1"/>
                <p:nvPr/>
              </p:nvSpPr>
              <p:spPr>
                <a:xfrm>
                  <a:off x="1066800" y="2667000"/>
                  <a:ext cx="492705" cy="369332"/>
                </a:xfrm>
                <a:prstGeom prst="rect">
                  <a:avLst/>
                </a:prstGeom>
                <a:solidFill>
                  <a:srgbClr val="4CD2FF"/>
                </a:solidFill>
                <a:ln w="28575" cmpd="sng">
                  <a:solidFill>
                    <a:srgbClr val="0000F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?l1</a:t>
                  </a:r>
                  <a:endParaRPr lang="en-US" sz="1800" b="0" dirty="0"/>
                </a:p>
              </p:txBody>
            </p:sp>
            <p:sp>
              <p:nvSpPr>
                <p:cNvPr id="93" name="ZoneTexte 92"/>
                <p:cNvSpPr txBox="1"/>
                <p:nvPr/>
              </p:nvSpPr>
              <p:spPr>
                <a:xfrm>
                  <a:off x="280693" y="4038600"/>
                  <a:ext cx="710463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/>
                    <a:t>t</a:t>
                  </a:r>
                  <a:r>
                    <a:rPr lang="en-US" sz="1800" b="0" dirty="0" smtClean="0"/>
                    <a:t>ext()</a:t>
                  </a:r>
                  <a:endParaRPr lang="en-US" sz="1800" b="0" dirty="0"/>
                </a:p>
              </p:txBody>
            </p:sp>
          </p:grpSp>
          <p:sp>
            <p:nvSpPr>
              <p:cNvPr id="80" name="Rectangle à coins arrondis 79"/>
              <p:cNvSpPr/>
              <p:nvPr/>
            </p:nvSpPr>
            <p:spPr bwMode="auto">
              <a:xfrm>
                <a:off x="215167" y="1143000"/>
                <a:ext cx="1676400" cy="335280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Lucida Sans Unicode" charset="0"/>
                  <a:cs typeface="Lucida Sans Unicode" charset="0"/>
                </a:endParaRPr>
              </a:p>
            </p:txBody>
          </p:sp>
          <p:sp>
            <p:nvSpPr>
              <p:cNvPr id="81" name="ZoneTexte 80"/>
              <p:cNvSpPr txBox="1"/>
              <p:nvPr/>
            </p:nvSpPr>
            <p:spPr>
              <a:xfrm>
                <a:off x="304800" y="1219200"/>
                <a:ext cx="65072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XML</a:t>
                </a:r>
                <a:endParaRPr lang="en-US" sz="1800" b="0" dirty="0"/>
              </a:p>
            </p:txBody>
          </p:sp>
          <p:sp>
            <p:nvSpPr>
              <p:cNvPr id="82" name="ZoneTexte 81"/>
              <p:cNvSpPr txBox="1"/>
              <p:nvPr/>
            </p:nvSpPr>
            <p:spPr>
              <a:xfrm>
                <a:off x="1178073" y="1219200"/>
                <a:ext cx="659067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RDF</a:t>
                </a:r>
                <a:endParaRPr lang="en-US" sz="1800" b="0" dirty="0"/>
              </a:p>
            </p:txBody>
          </p:sp>
        </p:grpSp>
        <p:grpSp>
          <p:nvGrpSpPr>
            <p:cNvPr id="101" name="Grouper 100"/>
            <p:cNvGrpSpPr/>
            <p:nvPr/>
          </p:nvGrpSpPr>
          <p:grpSpPr>
            <a:xfrm>
              <a:off x="0" y="1143000"/>
              <a:ext cx="2848594" cy="3874532"/>
              <a:chOff x="0" y="1143000"/>
              <a:chExt cx="2848594" cy="3874532"/>
            </a:xfrm>
          </p:grpSpPr>
          <p:grpSp>
            <p:nvGrpSpPr>
              <p:cNvPr id="38" name="Grouper 37"/>
              <p:cNvGrpSpPr/>
              <p:nvPr/>
            </p:nvGrpSpPr>
            <p:grpSpPr>
              <a:xfrm>
                <a:off x="76200" y="1143000"/>
                <a:ext cx="2438400" cy="3505200"/>
                <a:chOff x="152400" y="1143000"/>
                <a:chExt cx="2438400" cy="3505200"/>
              </a:xfrm>
            </p:grpSpPr>
            <p:grpSp>
              <p:nvGrpSpPr>
                <p:cNvPr id="34" name="Grouper 33"/>
                <p:cNvGrpSpPr/>
                <p:nvPr/>
              </p:nvGrpSpPr>
              <p:grpSpPr>
                <a:xfrm>
                  <a:off x="280693" y="1676400"/>
                  <a:ext cx="2211534" cy="2731532"/>
                  <a:chOff x="280693" y="1676400"/>
                  <a:chExt cx="2211534" cy="2731532"/>
                </a:xfrm>
              </p:grpSpPr>
              <p:sp>
                <p:nvSpPr>
                  <p:cNvPr id="8" name="ZoneTexte 7"/>
                  <p:cNvSpPr txBox="1"/>
                  <p:nvPr/>
                </p:nvSpPr>
                <p:spPr>
                  <a:xfrm>
                    <a:off x="304800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417004" y="3324999"/>
                    <a:ext cx="31304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b</a:t>
                    </a:r>
                  </a:p>
                </p:txBody>
              </p:sp>
              <p:cxnSp>
                <p:nvCxnSpPr>
                  <p:cNvPr id="10" name="Connecteur droit avec flèche 9"/>
                  <p:cNvCxnSpPr>
                    <a:stCxn id="9" idx="2"/>
                  </p:cNvCxnSpPr>
                  <p:nvPr/>
                </p:nvCxnSpPr>
                <p:spPr bwMode="auto">
                  <a:xfrm>
                    <a:off x="573526" y="3694331"/>
                    <a:ext cx="16876" cy="3164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1" name="Connecteur droit avec flèche 10"/>
                  <p:cNvCxnSpPr>
                    <a:stCxn id="8" idx="2"/>
                    <a:endCxn id="9" idx="0"/>
                  </p:cNvCxnSpPr>
                  <p:nvPr/>
                </p:nvCxnSpPr>
                <p:spPr bwMode="auto">
                  <a:xfrm flipH="1">
                    <a:off x="573526" y="2883932"/>
                    <a:ext cx="3212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2" name="ZoneTexte 11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13" name="Connecteur droit avec flèche 12"/>
                  <p:cNvCxnSpPr>
                    <a:stCxn id="12" idx="2"/>
                    <a:endCxn id="8" idx="0"/>
                  </p:cNvCxnSpPr>
                  <p:nvPr/>
                </p:nvCxnSpPr>
                <p:spPr bwMode="auto">
                  <a:xfrm>
                    <a:off x="547809" y="2045732"/>
                    <a:ext cx="28929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6" name="Connecteur droit avec flèche 15"/>
                  <p:cNvCxnSpPr>
                    <a:stCxn id="23" idx="0"/>
                    <a:endCxn id="17" idx="2"/>
                  </p:cNvCxnSpPr>
                  <p:nvPr/>
                </p:nvCxnSpPr>
                <p:spPr bwMode="auto">
                  <a:xfrm flipV="1">
                    <a:off x="1462170" y="2045732"/>
                    <a:ext cx="0" cy="709136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19" name="ZoneTexte 18"/>
                  <p:cNvSpPr txBox="1"/>
                  <p:nvPr/>
                </p:nvSpPr>
                <p:spPr>
                  <a:xfrm>
                    <a:off x="1447800" y="2221468"/>
                    <a:ext cx="104442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c</a:t>
                    </a:r>
                    <a:r>
                      <a:rPr lang="en-US" sz="1800" b="0" dirty="0" smtClean="0"/>
                      <a:t>reated*</a:t>
                    </a:r>
                    <a:endParaRPr lang="en-US" sz="1800" b="0" dirty="0"/>
                  </a:p>
                </p:txBody>
              </p:sp>
              <p:sp>
                <p:nvSpPr>
                  <p:cNvPr id="20" name="ZoneTexte 19"/>
                  <p:cNvSpPr txBox="1"/>
                  <p:nvPr/>
                </p:nvSpPr>
                <p:spPr>
                  <a:xfrm>
                    <a:off x="1447800" y="3288268"/>
                    <a:ext cx="63370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birth</a:t>
                    </a:r>
                    <a:endParaRPr lang="en-US" sz="1800" b="0" dirty="0"/>
                  </a:p>
                </p:txBody>
              </p:sp>
              <p:sp>
                <p:nvSpPr>
                  <p:cNvPr id="23" name="ZoneTexte 22"/>
                  <p:cNvSpPr txBox="1"/>
                  <p:nvPr/>
                </p:nvSpPr>
                <p:spPr>
                  <a:xfrm>
                    <a:off x="1247940" y="2754868"/>
                    <a:ext cx="42846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?x</a:t>
                    </a:r>
                    <a:endParaRPr lang="en-US" sz="1800" b="0" dirty="0"/>
                  </a:p>
                </p:txBody>
              </p:sp>
              <p:cxnSp>
                <p:nvCxnSpPr>
                  <p:cNvPr id="26" name="Connecteur droit avec flèche 25"/>
                  <p:cNvCxnSpPr>
                    <a:stCxn id="23" idx="2"/>
                    <a:endCxn id="30" idx="0"/>
                  </p:cNvCxnSpPr>
                  <p:nvPr/>
                </p:nvCxnSpPr>
                <p:spPr bwMode="auto">
                  <a:xfrm>
                    <a:off x="1462170" y="3124200"/>
                    <a:ext cx="3383" cy="838200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30" name="ZoneTexte 29"/>
                  <p:cNvSpPr txBox="1"/>
                  <p:nvPr/>
                </p:nvSpPr>
                <p:spPr>
                  <a:xfrm>
                    <a:off x="1219200" y="39624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?l1</a:t>
                    </a:r>
                    <a:endParaRPr lang="en-US" sz="1800" b="0" dirty="0"/>
                  </a:p>
                </p:txBody>
              </p:sp>
              <p:sp>
                <p:nvSpPr>
                  <p:cNvPr id="33" name="ZoneTexte 32"/>
                  <p:cNvSpPr txBox="1"/>
                  <p:nvPr/>
                </p:nvSpPr>
                <p:spPr>
                  <a:xfrm>
                    <a:off x="280693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35" name="Rectangle à coins arrondis 34"/>
                <p:cNvSpPr/>
                <p:nvPr/>
              </p:nvSpPr>
              <p:spPr bwMode="auto">
                <a:xfrm>
                  <a:off x="152400" y="1143000"/>
                  <a:ext cx="2438400" cy="35052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36" name="ZoneTexte 35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37" name="ZoneTexte 36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97" name="ZoneTexte 96"/>
              <p:cNvSpPr txBox="1"/>
              <p:nvPr/>
            </p:nvSpPr>
            <p:spPr>
              <a:xfrm>
                <a:off x="0" y="4648200"/>
                <a:ext cx="2848594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artist’s birthdate)</a:t>
                </a:r>
              </a:p>
            </p:txBody>
          </p:sp>
        </p:grpSp>
        <p:grpSp>
          <p:nvGrpSpPr>
            <p:cNvPr id="102" name="Grouper 101"/>
            <p:cNvGrpSpPr/>
            <p:nvPr/>
          </p:nvGrpSpPr>
          <p:grpSpPr>
            <a:xfrm>
              <a:off x="2667000" y="1143000"/>
              <a:ext cx="2527705" cy="3886200"/>
              <a:chOff x="2667000" y="1143000"/>
              <a:chExt cx="2527705" cy="3886200"/>
            </a:xfrm>
          </p:grpSpPr>
          <p:grpSp>
            <p:nvGrpSpPr>
              <p:cNvPr id="39" name="Grouper 38"/>
              <p:cNvGrpSpPr/>
              <p:nvPr/>
            </p:nvGrpSpPr>
            <p:grpSpPr>
              <a:xfrm>
                <a:off x="2667000" y="1143000"/>
                <a:ext cx="2362200" cy="3581400"/>
                <a:chOff x="228600" y="1143000"/>
                <a:chExt cx="2362200" cy="3581400"/>
              </a:xfrm>
            </p:grpSpPr>
            <p:grpSp>
              <p:nvGrpSpPr>
                <p:cNvPr id="40" name="Grouper 39"/>
                <p:cNvGrpSpPr/>
                <p:nvPr/>
              </p:nvGrpSpPr>
              <p:grpSpPr>
                <a:xfrm>
                  <a:off x="280693" y="1676400"/>
                  <a:ext cx="2211534" cy="2731532"/>
                  <a:chOff x="280693" y="1676400"/>
                  <a:chExt cx="2211534" cy="2731532"/>
                </a:xfrm>
              </p:grpSpPr>
              <p:sp>
                <p:nvSpPr>
                  <p:cNvPr id="44" name="ZoneTexte 43"/>
                  <p:cNvSpPr txBox="1"/>
                  <p:nvPr/>
                </p:nvSpPr>
                <p:spPr>
                  <a:xfrm>
                    <a:off x="304800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45" name="ZoneTexte 44"/>
                  <p:cNvSpPr txBox="1"/>
                  <p:nvPr/>
                </p:nvSpPr>
                <p:spPr>
                  <a:xfrm>
                    <a:off x="417004" y="3324999"/>
                    <a:ext cx="31304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</a:p>
                </p:txBody>
              </p:sp>
              <p:cxnSp>
                <p:nvCxnSpPr>
                  <p:cNvPr id="46" name="Connecteur droit avec flèche 45"/>
                  <p:cNvCxnSpPr>
                    <a:stCxn id="45" idx="2"/>
                  </p:cNvCxnSpPr>
                  <p:nvPr/>
                </p:nvCxnSpPr>
                <p:spPr bwMode="auto">
                  <a:xfrm>
                    <a:off x="573526" y="3694331"/>
                    <a:ext cx="16876" cy="3164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47" name="Connecteur droit avec flèche 46"/>
                  <p:cNvCxnSpPr>
                    <a:stCxn id="44" idx="2"/>
                    <a:endCxn id="45" idx="0"/>
                  </p:cNvCxnSpPr>
                  <p:nvPr/>
                </p:nvCxnSpPr>
                <p:spPr bwMode="auto">
                  <a:xfrm flipH="1">
                    <a:off x="573526" y="2883932"/>
                    <a:ext cx="3212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49" name="Connecteur droit avec flèche 48"/>
                  <p:cNvCxnSpPr>
                    <a:stCxn id="48" idx="2"/>
                    <a:endCxn id="44" idx="0"/>
                  </p:cNvCxnSpPr>
                  <p:nvPr/>
                </p:nvCxnSpPr>
                <p:spPr bwMode="auto">
                  <a:xfrm>
                    <a:off x="547809" y="2045732"/>
                    <a:ext cx="28929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50" name="Connecteur droit avec flèche 49"/>
                  <p:cNvCxnSpPr>
                    <a:stCxn id="54" idx="0"/>
                    <a:endCxn id="51" idx="2"/>
                  </p:cNvCxnSpPr>
                  <p:nvPr/>
                </p:nvCxnSpPr>
                <p:spPr bwMode="auto">
                  <a:xfrm flipV="1">
                    <a:off x="1462170" y="2045732"/>
                    <a:ext cx="0" cy="709136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51" name="ZoneTexte 50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52" name="ZoneTexte 51"/>
                  <p:cNvSpPr txBox="1"/>
                  <p:nvPr/>
                </p:nvSpPr>
                <p:spPr>
                  <a:xfrm>
                    <a:off x="1447800" y="2221468"/>
                    <a:ext cx="104442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c</a:t>
                    </a:r>
                    <a:r>
                      <a:rPr lang="en-US" sz="1800" b="0" dirty="0" smtClean="0"/>
                      <a:t>reated*</a:t>
                    </a:r>
                    <a:endParaRPr lang="en-US" sz="1800" b="0" dirty="0"/>
                  </a:p>
                </p:txBody>
              </p:sp>
              <p:sp>
                <p:nvSpPr>
                  <p:cNvPr id="53" name="ZoneTexte 52"/>
                  <p:cNvSpPr txBox="1"/>
                  <p:nvPr/>
                </p:nvSpPr>
                <p:spPr>
                  <a:xfrm>
                    <a:off x="1447800" y="3288268"/>
                    <a:ext cx="762198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l</a:t>
                    </a:r>
                    <a:r>
                      <a:rPr lang="en-US" sz="1800" b="0" dirty="0" smtClean="0"/>
                      <a:t>abel*</a:t>
                    </a:r>
                    <a:endParaRPr lang="en-US" sz="1800" b="0" dirty="0"/>
                  </a:p>
                </p:txBody>
              </p:sp>
              <p:sp>
                <p:nvSpPr>
                  <p:cNvPr id="54" name="ZoneTexte 53"/>
                  <p:cNvSpPr txBox="1"/>
                  <p:nvPr/>
                </p:nvSpPr>
                <p:spPr>
                  <a:xfrm>
                    <a:off x="1247940" y="2754868"/>
                    <a:ext cx="42846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?x</a:t>
                    </a:r>
                    <a:endParaRPr lang="en-US" sz="1800" b="0" dirty="0"/>
                  </a:p>
                </p:txBody>
              </p:sp>
              <p:cxnSp>
                <p:nvCxnSpPr>
                  <p:cNvPr id="55" name="Connecteur droit avec flèche 54"/>
                  <p:cNvCxnSpPr>
                    <a:stCxn id="54" idx="2"/>
                    <a:endCxn id="56" idx="0"/>
                  </p:cNvCxnSpPr>
                  <p:nvPr/>
                </p:nvCxnSpPr>
                <p:spPr bwMode="auto">
                  <a:xfrm>
                    <a:off x="1462170" y="3124200"/>
                    <a:ext cx="3383" cy="838200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56" name="ZoneTexte 55"/>
                  <p:cNvSpPr txBox="1"/>
                  <p:nvPr/>
                </p:nvSpPr>
                <p:spPr>
                  <a:xfrm>
                    <a:off x="1219200" y="39624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?l2</a:t>
                    </a:r>
                    <a:endParaRPr lang="en-US" sz="1800" b="0" dirty="0"/>
                  </a:p>
                </p:txBody>
              </p:sp>
              <p:sp>
                <p:nvSpPr>
                  <p:cNvPr id="57" name="ZoneTexte 56"/>
                  <p:cNvSpPr txBox="1"/>
                  <p:nvPr/>
                </p:nvSpPr>
                <p:spPr>
                  <a:xfrm>
                    <a:off x="280693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41" name="Rectangle à coins arrondis 40"/>
                <p:cNvSpPr/>
                <p:nvPr/>
              </p:nvSpPr>
              <p:spPr bwMode="auto">
                <a:xfrm>
                  <a:off x="228600" y="1143000"/>
                  <a:ext cx="2362200" cy="35814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42" name="ZoneTexte 41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43" name="ZoneTexte 42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98" name="ZoneTexte 97"/>
              <p:cNvSpPr txBox="1"/>
              <p:nvPr/>
            </p:nvSpPr>
            <p:spPr>
              <a:xfrm>
                <a:off x="2667000" y="4659868"/>
                <a:ext cx="2527705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artist’s name)</a:t>
                </a:r>
              </a:p>
            </p:txBody>
          </p:sp>
        </p:grpSp>
        <p:grpSp>
          <p:nvGrpSpPr>
            <p:cNvPr id="103" name="Grouper 102"/>
            <p:cNvGrpSpPr/>
            <p:nvPr/>
          </p:nvGrpSpPr>
          <p:grpSpPr>
            <a:xfrm>
              <a:off x="5029200" y="1143000"/>
              <a:ext cx="2557799" cy="3874532"/>
              <a:chOff x="4843799" y="1143000"/>
              <a:chExt cx="2557799" cy="3874532"/>
            </a:xfrm>
          </p:grpSpPr>
          <p:grpSp>
            <p:nvGrpSpPr>
              <p:cNvPr id="58" name="Grouper 57"/>
              <p:cNvGrpSpPr/>
              <p:nvPr/>
            </p:nvGrpSpPr>
            <p:grpSpPr>
              <a:xfrm>
                <a:off x="4916996" y="1143000"/>
                <a:ext cx="2133600" cy="3352800"/>
                <a:chOff x="152400" y="1143000"/>
                <a:chExt cx="2133600" cy="3352800"/>
              </a:xfrm>
            </p:grpSpPr>
            <p:grpSp>
              <p:nvGrpSpPr>
                <p:cNvPr id="59" name="Grouper 58"/>
                <p:cNvGrpSpPr/>
                <p:nvPr/>
              </p:nvGrpSpPr>
              <p:grpSpPr>
                <a:xfrm>
                  <a:off x="203937" y="1676400"/>
                  <a:ext cx="1919233" cy="2731532"/>
                  <a:chOff x="203937" y="1676400"/>
                  <a:chExt cx="1919233" cy="2731532"/>
                </a:xfrm>
              </p:grpSpPr>
              <p:sp>
                <p:nvSpPr>
                  <p:cNvPr id="63" name="ZoneTexte 62"/>
                  <p:cNvSpPr txBox="1"/>
                  <p:nvPr/>
                </p:nvSpPr>
                <p:spPr>
                  <a:xfrm>
                    <a:off x="297327" y="2514600"/>
                    <a:ext cx="543876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a</a:t>
                    </a:r>
                    <a:r>
                      <a:rPr lang="en-US" sz="1800" b="0" dirty="0" smtClean="0"/>
                      <a:t>rt*</a:t>
                    </a:r>
                    <a:endParaRPr lang="en-US" sz="1800" b="0" dirty="0"/>
                  </a:p>
                </p:txBody>
              </p:sp>
              <p:sp>
                <p:nvSpPr>
                  <p:cNvPr id="64" name="ZoneTexte 63"/>
                  <p:cNvSpPr txBox="1"/>
                  <p:nvPr/>
                </p:nvSpPr>
                <p:spPr>
                  <a:xfrm>
                    <a:off x="437001" y="3324999"/>
                    <a:ext cx="248799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</a:p>
                </p:txBody>
              </p:sp>
              <p:cxnSp>
                <p:nvCxnSpPr>
                  <p:cNvPr id="65" name="Connecteur droit avec flèche 64"/>
                  <p:cNvCxnSpPr>
                    <a:stCxn id="64" idx="2"/>
                    <a:endCxn id="76" idx="0"/>
                  </p:cNvCxnSpPr>
                  <p:nvPr/>
                </p:nvCxnSpPr>
                <p:spPr bwMode="auto">
                  <a:xfrm flipH="1">
                    <a:off x="559169" y="3694331"/>
                    <a:ext cx="2232" cy="344269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66" name="Connecteur droit avec flèche 65"/>
                  <p:cNvCxnSpPr>
                    <a:stCxn id="63" idx="2"/>
                    <a:endCxn id="64" idx="0"/>
                  </p:cNvCxnSpPr>
                  <p:nvPr/>
                </p:nvCxnSpPr>
                <p:spPr bwMode="auto">
                  <a:xfrm flipH="1">
                    <a:off x="561401" y="2883932"/>
                    <a:ext cx="7864" cy="441067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67" name="ZoneTexte 66"/>
                  <p:cNvSpPr txBox="1"/>
                  <p:nvPr/>
                </p:nvSpPr>
                <p:spPr>
                  <a:xfrm>
                    <a:off x="417004" y="1676400"/>
                    <a:ext cx="261610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80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r</a:t>
                    </a:r>
                  </a:p>
                </p:txBody>
              </p:sp>
              <p:cxnSp>
                <p:nvCxnSpPr>
                  <p:cNvPr id="68" name="Connecteur droit avec flèche 67"/>
                  <p:cNvCxnSpPr>
                    <a:stCxn id="67" idx="2"/>
                    <a:endCxn id="63" idx="0"/>
                  </p:cNvCxnSpPr>
                  <p:nvPr/>
                </p:nvCxnSpPr>
                <p:spPr bwMode="auto">
                  <a:xfrm>
                    <a:off x="547809" y="2045732"/>
                    <a:ext cx="21456" cy="4688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800000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70" name="ZoneTexte 69"/>
                  <p:cNvSpPr txBox="1"/>
                  <p:nvPr/>
                </p:nvSpPr>
                <p:spPr>
                  <a:xfrm>
                    <a:off x="1066800" y="1676400"/>
                    <a:ext cx="813594" cy="369332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?</a:t>
                    </a:r>
                    <a:r>
                      <a:rPr lang="en-US" sz="1800" b="0" dirty="0" smtClean="0"/>
                      <a:t>input</a:t>
                    </a:r>
                    <a:endParaRPr lang="en-US" sz="1800" b="0" dirty="0"/>
                  </a:p>
                </p:txBody>
              </p:sp>
              <p:sp>
                <p:nvSpPr>
                  <p:cNvPr id="72" name="ZoneTexte 71"/>
                  <p:cNvSpPr txBox="1"/>
                  <p:nvPr/>
                </p:nvSpPr>
                <p:spPr>
                  <a:xfrm>
                    <a:off x="1450803" y="2133600"/>
                    <a:ext cx="672367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label</a:t>
                    </a:r>
                    <a:endParaRPr lang="en-US" sz="1800" b="0" dirty="0"/>
                  </a:p>
                </p:txBody>
              </p:sp>
              <p:cxnSp>
                <p:nvCxnSpPr>
                  <p:cNvPr id="74" name="Connecteur droit avec flèche 73"/>
                  <p:cNvCxnSpPr>
                    <a:stCxn id="70" idx="2"/>
                    <a:endCxn id="75" idx="0"/>
                  </p:cNvCxnSpPr>
                  <p:nvPr/>
                </p:nvCxnSpPr>
                <p:spPr bwMode="auto">
                  <a:xfrm flipH="1">
                    <a:off x="1465553" y="2045732"/>
                    <a:ext cx="0" cy="621268"/>
                  </a:xfrm>
                  <a:prstGeom prst="straightConnector1">
                    <a:avLst/>
                  </a:prstGeom>
                  <a:solidFill>
                    <a:srgbClr val="00B8FF"/>
                  </a:solidFill>
                  <a:ln w="38100" cap="flat" cmpd="sng" algn="ctr">
                    <a:solidFill>
                      <a:srgbClr val="0000FF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sp>
                <p:nvSpPr>
                  <p:cNvPr id="75" name="ZoneTexte 74"/>
                  <p:cNvSpPr txBox="1"/>
                  <p:nvPr/>
                </p:nvSpPr>
                <p:spPr>
                  <a:xfrm>
                    <a:off x="1219200" y="2667000"/>
                    <a:ext cx="492705" cy="369332"/>
                  </a:xfrm>
                  <a:prstGeom prst="rect">
                    <a:avLst/>
                  </a:prstGeom>
                  <a:solidFill>
                    <a:srgbClr val="4CD2FF"/>
                  </a:solidFill>
                  <a:ln w="28575" cmpd="sng">
                    <a:solidFill>
                      <a:srgbClr val="0000FF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 smtClean="0"/>
                      <a:t>?l1</a:t>
                    </a:r>
                    <a:endParaRPr lang="en-US" sz="1800" b="0" dirty="0"/>
                  </a:p>
                </p:txBody>
              </p:sp>
              <p:sp>
                <p:nvSpPr>
                  <p:cNvPr id="76" name="ZoneTexte 75"/>
                  <p:cNvSpPr txBox="1"/>
                  <p:nvPr/>
                </p:nvSpPr>
                <p:spPr>
                  <a:xfrm>
                    <a:off x="203937" y="4038600"/>
                    <a:ext cx="710463" cy="369332"/>
                  </a:xfrm>
                  <a:prstGeom prst="rect">
                    <a:avLst/>
                  </a:prstGeom>
                  <a:noFill/>
                  <a:ln w="28575" cmpd="sng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800" b="0" dirty="0"/>
                      <a:t>t</a:t>
                    </a:r>
                    <a:r>
                      <a:rPr lang="en-US" sz="1800" b="0" dirty="0" smtClean="0"/>
                      <a:t>ext()</a:t>
                    </a:r>
                    <a:endParaRPr lang="en-US" sz="1800" b="0" dirty="0"/>
                  </a:p>
                </p:txBody>
              </p:sp>
            </p:grpSp>
            <p:sp>
              <p:nvSpPr>
                <p:cNvPr id="60" name="Rectangle à coins arrondis 59"/>
                <p:cNvSpPr/>
                <p:nvPr/>
              </p:nvSpPr>
              <p:spPr bwMode="auto">
                <a:xfrm>
                  <a:off x="152400" y="1143000"/>
                  <a:ext cx="2133600" cy="3352800"/>
                </a:xfrm>
                <a:prstGeom prst="round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49263" rtl="0" eaLnBrk="1" fontAlgn="base" latinLnBrk="0" hangingPunct="1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Arial" charset="0"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Lucida Sans Unicode" charset="0"/>
                    <a:cs typeface="Lucida Sans Unicode" charset="0"/>
                  </a:endParaRPr>
                </a:p>
              </p:txBody>
            </p:sp>
            <p:sp>
              <p:nvSpPr>
                <p:cNvPr id="61" name="ZoneTexte 60"/>
                <p:cNvSpPr txBox="1"/>
                <p:nvPr/>
              </p:nvSpPr>
              <p:spPr>
                <a:xfrm>
                  <a:off x="304800" y="1219200"/>
                  <a:ext cx="65072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XML</a:t>
                  </a:r>
                  <a:endParaRPr lang="en-US" sz="1800" b="0" dirty="0"/>
                </a:p>
              </p:txBody>
            </p:sp>
            <p:sp>
              <p:nvSpPr>
                <p:cNvPr id="62" name="ZoneTexte 61"/>
                <p:cNvSpPr txBox="1"/>
                <p:nvPr/>
              </p:nvSpPr>
              <p:spPr>
                <a:xfrm>
                  <a:off x="1178073" y="1219200"/>
                  <a:ext cx="659067" cy="369332"/>
                </a:xfrm>
                <a:prstGeom prst="rect">
                  <a:avLst/>
                </a:prstGeom>
                <a:noFill/>
                <a:ln w="28575" cmpd="sng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 smtClean="0"/>
                    <a:t>RDF</a:t>
                  </a:r>
                  <a:endParaRPr lang="en-US" sz="1800" b="0" dirty="0"/>
                </a:p>
              </p:txBody>
            </p:sp>
          </p:grpSp>
          <p:sp>
            <p:nvSpPr>
              <p:cNvPr id="99" name="ZoneTexte 98"/>
              <p:cNvSpPr txBox="1"/>
              <p:nvPr/>
            </p:nvSpPr>
            <p:spPr>
              <a:xfrm>
                <a:off x="4843799" y="4648200"/>
                <a:ext cx="2557799" cy="369332"/>
              </a:xfrm>
              <a:prstGeom prst="rect">
                <a:avLst/>
              </a:prstGeom>
              <a:noFill/>
              <a:ln w="28575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 smtClean="0"/>
                  <a:t>(artwork, creation year)</a:t>
                </a:r>
              </a:p>
            </p:txBody>
          </p:sp>
        </p:grpSp>
        <p:sp>
          <p:nvSpPr>
            <p:cNvPr id="100" name="ZoneTexte 99"/>
            <p:cNvSpPr txBox="1"/>
            <p:nvPr/>
          </p:nvSpPr>
          <p:spPr>
            <a:xfrm>
              <a:off x="7485178" y="4659868"/>
              <a:ext cx="1582622" cy="369332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(artwork, title)</a:t>
              </a:r>
            </a:p>
          </p:txBody>
        </p:sp>
        <p:cxnSp>
          <p:nvCxnSpPr>
            <p:cNvPr id="96" name="Connecteur en arc 95"/>
            <p:cNvCxnSpPr>
              <a:stCxn id="57" idx="2"/>
              <a:endCxn id="56" idx="2"/>
            </p:cNvCxnSpPr>
            <p:nvPr/>
          </p:nvCxnSpPr>
          <p:spPr bwMode="auto">
            <a:xfrm rot="5400000" flipH="1" flipV="1">
              <a:off x="3451039" y="3955018"/>
              <a:ext cx="76200" cy="829628"/>
            </a:xfrm>
            <a:prstGeom prst="curvedConnector3">
              <a:avLst>
                <a:gd name="adj1" fmla="val -300000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4" name="Connecteur en arc 103"/>
            <p:cNvCxnSpPr>
              <a:stCxn id="33" idx="2"/>
              <a:endCxn id="30" idx="2"/>
            </p:cNvCxnSpPr>
            <p:nvPr/>
          </p:nvCxnSpPr>
          <p:spPr bwMode="auto">
            <a:xfrm rot="5400000" flipH="1" flipV="1">
              <a:off x="936439" y="3955018"/>
              <a:ext cx="76200" cy="829628"/>
            </a:xfrm>
            <a:prstGeom prst="curvedConnector3">
              <a:avLst>
                <a:gd name="adj1" fmla="val -146482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5" name="Connecteur en arc 104"/>
            <p:cNvCxnSpPr>
              <a:stCxn id="76" idx="3"/>
              <a:endCxn id="75" idx="2"/>
            </p:cNvCxnSpPr>
            <p:nvPr/>
          </p:nvCxnSpPr>
          <p:spPr bwMode="auto">
            <a:xfrm flipV="1">
              <a:off x="5864397" y="3036332"/>
              <a:ext cx="551153" cy="1186934"/>
            </a:xfrm>
            <a:prstGeom prst="curvedConnector2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6" name="Connecteur en arc 105"/>
            <p:cNvCxnSpPr>
              <a:stCxn id="93" idx="3"/>
              <a:endCxn id="92" idx="2"/>
            </p:cNvCxnSpPr>
            <p:nvPr/>
          </p:nvCxnSpPr>
          <p:spPr bwMode="auto">
            <a:xfrm flipV="1">
              <a:off x="8167389" y="3036332"/>
              <a:ext cx="321997" cy="1186934"/>
            </a:xfrm>
            <a:prstGeom prst="curvedConnector2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17" name="Grouper 116"/>
          <p:cNvGrpSpPr/>
          <p:nvPr/>
        </p:nvGrpSpPr>
        <p:grpSpPr>
          <a:xfrm>
            <a:off x="772476" y="2667000"/>
            <a:ext cx="838428" cy="447859"/>
            <a:chOff x="772476" y="2672656"/>
            <a:chExt cx="767749" cy="369332"/>
          </a:xfrm>
        </p:grpSpPr>
        <p:cxnSp>
          <p:nvCxnSpPr>
            <p:cNvPr id="113" name="Connecteur en arc 112"/>
            <p:cNvCxnSpPr>
              <a:stCxn id="8" idx="3"/>
              <a:endCxn id="23" idx="1"/>
            </p:cNvCxnSpPr>
            <p:nvPr/>
          </p:nvCxnSpPr>
          <p:spPr bwMode="auto">
            <a:xfrm>
              <a:off x="772476" y="2699266"/>
              <a:ext cx="399264" cy="240268"/>
            </a:xfrm>
            <a:prstGeom prst="curvedConnector3">
              <a:avLst>
                <a:gd name="adj1" fmla="val 50000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sp>
          <p:nvSpPr>
            <p:cNvPr id="116" name="ZoneTexte 115"/>
            <p:cNvSpPr txBox="1"/>
            <p:nvPr/>
          </p:nvSpPr>
          <p:spPr>
            <a:xfrm>
              <a:off x="1111765" y="2672656"/>
              <a:ext cx="428460" cy="369332"/>
            </a:xfrm>
            <a:prstGeom prst="rect">
              <a:avLst/>
            </a:prstGeom>
            <a:solidFill>
              <a:srgbClr val="FF8735"/>
            </a:solidFill>
            <a:ln w="28575" cmpd="sng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/>
                <a:t>?x</a:t>
              </a:r>
              <a:endParaRPr lang="en-US" sz="1800" b="0" dirty="0"/>
            </a:p>
          </p:txBody>
        </p:sp>
      </p:grpSp>
      <p:grpSp>
        <p:nvGrpSpPr>
          <p:cNvPr id="119" name="Grouper 118"/>
          <p:cNvGrpSpPr/>
          <p:nvPr/>
        </p:nvGrpSpPr>
        <p:grpSpPr>
          <a:xfrm>
            <a:off x="7739538" y="1676400"/>
            <a:ext cx="1175862" cy="838200"/>
            <a:chOff x="7739538" y="1676400"/>
            <a:chExt cx="1175862" cy="838200"/>
          </a:xfrm>
        </p:grpSpPr>
        <p:cxnSp>
          <p:nvCxnSpPr>
            <p:cNvPr id="107" name="Connecteur en arc 106"/>
            <p:cNvCxnSpPr>
              <a:stCxn id="83" idx="0"/>
              <a:endCxn id="89" idx="2"/>
            </p:cNvCxnSpPr>
            <p:nvPr/>
          </p:nvCxnSpPr>
          <p:spPr bwMode="auto">
            <a:xfrm rot="5400000" flipH="1" flipV="1">
              <a:off x="7884050" y="1901220"/>
              <a:ext cx="468868" cy="757892"/>
            </a:xfrm>
            <a:prstGeom prst="curvedConnector3">
              <a:avLst>
                <a:gd name="adj1" fmla="val 50000"/>
              </a:avLst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/>
            </a:ln>
            <a:effectLst/>
          </p:spPr>
        </p:cxnSp>
        <p:sp>
          <p:nvSpPr>
            <p:cNvPr id="118" name="ZoneTexte 117"/>
            <p:cNvSpPr txBox="1"/>
            <p:nvPr/>
          </p:nvSpPr>
          <p:spPr>
            <a:xfrm>
              <a:off x="8077200" y="1676400"/>
              <a:ext cx="838200" cy="369332"/>
            </a:xfrm>
            <a:prstGeom prst="rect">
              <a:avLst/>
            </a:prstGeom>
            <a:solidFill>
              <a:srgbClr val="FF8735"/>
            </a:solidFill>
            <a:ln w="28575" cmpd="sng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/>
                <a:t>?</a:t>
              </a:r>
              <a:r>
                <a:rPr lang="en-US" sz="1800" b="0" dirty="0" smtClean="0"/>
                <a:t>input</a:t>
              </a:r>
              <a:endParaRPr lang="en-US" sz="18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742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3 KB Tested ( YAGO, </a:t>
            </a:r>
            <a:r>
              <a:rPr lang="en-US" dirty="0" err="1" smtClean="0"/>
              <a:t>Dbpedia</a:t>
            </a:r>
            <a:r>
              <a:rPr lang="en-US" dirty="0"/>
              <a:t>,</a:t>
            </a:r>
            <a:r>
              <a:rPr lang="en-US" dirty="0" smtClean="0"/>
              <a:t> BNF)</a:t>
            </a:r>
          </a:p>
          <a:p>
            <a:r>
              <a:rPr lang="en-US" dirty="0" smtClean="0"/>
              <a:t>&gt; 50 </a:t>
            </a:r>
            <a:r>
              <a:rPr lang="en-US" dirty="0"/>
              <a:t>Web </a:t>
            </a:r>
            <a:r>
              <a:rPr lang="en-US" dirty="0" smtClean="0"/>
              <a:t>Services</a:t>
            </a:r>
          </a:p>
          <a:p>
            <a:pPr marL="0" lvl="1" indent="0">
              <a:buNone/>
            </a:pPr>
            <a:endParaRPr lang="en-US" dirty="0">
              <a:sym typeface="Wingdings"/>
            </a:endParaRPr>
          </a:p>
          <a:p>
            <a:pPr marL="182880" lvl="1"/>
            <a:endParaRPr lang="en-US" dirty="0" smtClean="0">
              <a:sym typeface="Wingdings"/>
            </a:endParaRPr>
          </a:p>
          <a:p>
            <a:pPr marL="182880" lvl="1"/>
            <a:endParaRPr lang="en-US" dirty="0">
              <a:sym typeface="Wingdings"/>
            </a:endParaRPr>
          </a:p>
          <a:p>
            <a:pPr marL="182880" lvl="1"/>
            <a:endParaRPr lang="en-US" dirty="0" smtClean="0">
              <a:sym typeface="Wingdings"/>
            </a:endParaRPr>
          </a:p>
          <a:p>
            <a:pPr marL="182880" lvl="1"/>
            <a:endParaRPr lang="en-US" dirty="0" smtClean="0">
              <a:sym typeface="Wingdings"/>
            </a:endParaRPr>
          </a:p>
          <a:p>
            <a:pPr marL="182880" lvl="1"/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16174"/>
              </p:ext>
            </p:extLst>
          </p:nvPr>
        </p:nvGraphicFramePr>
        <p:xfrm>
          <a:off x="1066800" y="3739799"/>
          <a:ext cx="6096000" cy="152816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415641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Relations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Relations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YAGO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DBPedia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11"/>
          <p:cNvSpPr>
            <a:spLocks noGrp="1"/>
          </p:cNvSpPr>
          <p:nvPr>
            <p:ph idx="1"/>
          </p:nvPr>
        </p:nvSpPr>
        <p:spPr>
          <a:xfrm>
            <a:off x="7010400" y="6400800"/>
            <a:ext cx="1828800" cy="609600"/>
          </a:xfrm>
        </p:spPr>
        <p:txBody>
          <a:bodyPr/>
          <a:lstStyle/>
          <a:p>
            <a:pPr marL="0" lvl="1" indent="0">
              <a:spcBef>
                <a:spcPts val="800"/>
              </a:spcBef>
              <a:buNone/>
            </a:pPr>
            <a:r>
              <a:rPr lang="en-US" dirty="0" smtClean="0">
                <a:sym typeface="Wingdings"/>
              </a:rPr>
              <a:t>[CIKM2015]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2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3124200" y="3958208"/>
            <a:ext cx="2743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Execution engine</a:t>
            </a:r>
          </a:p>
        </p:txBody>
      </p:sp>
      <p:sp>
        <p:nvSpPr>
          <p:cNvPr id="20511" name="Oval 4"/>
          <p:cNvSpPr>
            <a:spLocks noChangeArrowheads="1"/>
          </p:cNvSpPr>
          <p:nvPr/>
        </p:nvSpPr>
        <p:spPr bwMode="auto">
          <a:xfrm>
            <a:off x="869876" y="5978624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source</a:t>
            </a:r>
          </a:p>
        </p:txBody>
      </p:sp>
      <p:sp>
        <p:nvSpPr>
          <p:cNvPr id="20512" name="Rectangle 5"/>
          <p:cNvSpPr>
            <a:spLocks noChangeArrowheads="1"/>
          </p:cNvSpPr>
          <p:nvPr/>
        </p:nvSpPr>
        <p:spPr bwMode="auto">
          <a:xfrm>
            <a:off x="755576" y="5445224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wrapper</a:t>
            </a:r>
          </a:p>
        </p:txBody>
      </p:sp>
      <p:sp>
        <p:nvSpPr>
          <p:cNvPr id="20509" name="Oval 7"/>
          <p:cNvSpPr>
            <a:spLocks noChangeArrowheads="1"/>
          </p:cNvSpPr>
          <p:nvPr/>
        </p:nvSpPr>
        <p:spPr bwMode="auto">
          <a:xfrm>
            <a:off x="2686050" y="5978624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source</a:t>
            </a:r>
          </a:p>
        </p:txBody>
      </p:sp>
      <p:sp>
        <p:nvSpPr>
          <p:cNvPr id="20510" name="Rectangle 8"/>
          <p:cNvSpPr>
            <a:spLocks noChangeArrowheads="1"/>
          </p:cNvSpPr>
          <p:nvPr/>
        </p:nvSpPr>
        <p:spPr bwMode="auto">
          <a:xfrm>
            <a:off x="2571750" y="5445224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wrapper</a:t>
            </a:r>
          </a:p>
        </p:txBody>
      </p:sp>
      <p:sp>
        <p:nvSpPr>
          <p:cNvPr id="20507" name="Oval 10"/>
          <p:cNvSpPr>
            <a:spLocks noChangeArrowheads="1"/>
          </p:cNvSpPr>
          <p:nvPr/>
        </p:nvSpPr>
        <p:spPr bwMode="auto">
          <a:xfrm>
            <a:off x="4419600" y="5978624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source</a:t>
            </a:r>
          </a:p>
        </p:txBody>
      </p:sp>
      <p:sp>
        <p:nvSpPr>
          <p:cNvPr id="20508" name="Rectangle 11"/>
          <p:cNvSpPr>
            <a:spLocks noChangeArrowheads="1"/>
          </p:cNvSpPr>
          <p:nvPr/>
        </p:nvSpPr>
        <p:spPr bwMode="auto">
          <a:xfrm>
            <a:off x="4305300" y="5445224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wrapper</a:t>
            </a:r>
          </a:p>
        </p:txBody>
      </p:sp>
      <p:sp>
        <p:nvSpPr>
          <p:cNvPr id="20505" name="Oval 13"/>
          <p:cNvSpPr>
            <a:spLocks noChangeArrowheads="1"/>
          </p:cNvSpPr>
          <p:nvPr/>
        </p:nvSpPr>
        <p:spPr bwMode="auto">
          <a:xfrm>
            <a:off x="6153150" y="5978624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source</a:t>
            </a:r>
          </a:p>
        </p:txBody>
      </p:sp>
      <p:sp>
        <p:nvSpPr>
          <p:cNvPr id="20506" name="Rectangle 14"/>
          <p:cNvSpPr>
            <a:spLocks noChangeArrowheads="1"/>
          </p:cNvSpPr>
          <p:nvPr/>
        </p:nvSpPr>
        <p:spPr bwMode="auto">
          <a:xfrm>
            <a:off x="6038850" y="5445224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wrapper</a:t>
            </a:r>
          </a:p>
        </p:txBody>
      </p:sp>
      <p:sp>
        <p:nvSpPr>
          <p:cNvPr id="20503" name="Oval 16"/>
          <p:cNvSpPr>
            <a:spLocks noChangeArrowheads="1"/>
          </p:cNvSpPr>
          <p:nvPr/>
        </p:nvSpPr>
        <p:spPr bwMode="auto">
          <a:xfrm>
            <a:off x="7886700" y="5978624"/>
            <a:ext cx="7620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source</a:t>
            </a:r>
          </a:p>
        </p:txBody>
      </p:sp>
      <p:sp>
        <p:nvSpPr>
          <p:cNvPr id="20504" name="Rectangle 17"/>
          <p:cNvSpPr>
            <a:spLocks noChangeArrowheads="1"/>
          </p:cNvSpPr>
          <p:nvPr/>
        </p:nvSpPr>
        <p:spPr bwMode="auto">
          <a:xfrm>
            <a:off x="7772400" y="5445224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wrapper</a:t>
            </a:r>
          </a:p>
        </p:txBody>
      </p:sp>
      <p:sp>
        <p:nvSpPr>
          <p:cNvPr id="20487" name="Rectangle 18"/>
          <p:cNvSpPr>
            <a:spLocks noChangeArrowheads="1"/>
          </p:cNvSpPr>
          <p:nvPr/>
        </p:nvSpPr>
        <p:spPr bwMode="auto">
          <a:xfrm>
            <a:off x="3124200" y="2662808"/>
            <a:ext cx="274320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Query optimizer</a:t>
            </a:r>
          </a:p>
        </p:txBody>
      </p:sp>
      <p:sp>
        <p:nvSpPr>
          <p:cNvPr id="20488" name="Rectangle 19"/>
          <p:cNvSpPr>
            <a:spLocks noChangeArrowheads="1"/>
          </p:cNvSpPr>
          <p:nvPr/>
        </p:nvSpPr>
        <p:spPr bwMode="auto">
          <a:xfrm>
            <a:off x="3124200" y="1291208"/>
            <a:ext cx="274320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Query reformulation</a:t>
            </a:r>
          </a:p>
        </p:txBody>
      </p:sp>
      <p:sp>
        <p:nvSpPr>
          <p:cNvPr id="20489" name="Line 20"/>
          <p:cNvSpPr>
            <a:spLocks noChangeShapeType="1"/>
          </p:cNvSpPr>
          <p:nvPr/>
        </p:nvSpPr>
        <p:spPr bwMode="auto">
          <a:xfrm>
            <a:off x="2209800" y="182460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Text Box 21"/>
          <p:cNvSpPr txBox="1">
            <a:spLocks noChangeArrowheads="1"/>
          </p:cNvSpPr>
          <p:nvPr/>
        </p:nvSpPr>
        <p:spPr bwMode="auto">
          <a:xfrm>
            <a:off x="1295400" y="1672208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Query</a:t>
            </a:r>
          </a:p>
        </p:txBody>
      </p:sp>
      <p:sp>
        <p:nvSpPr>
          <p:cNvPr id="20491" name="Text Box 22"/>
          <p:cNvSpPr txBox="1">
            <a:spLocks noChangeArrowheads="1"/>
          </p:cNvSpPr>
          <p:nvPr/>
        </p:nvSpPr>
        <p:spPr bwMode="auto">
          <a:xfrm>
            <a:off x="5486400" y="2205608"/>
            <a:ext cx="203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Logical query plan</a:t>
            </a:r>
          </a:p>
        </p:txBody>
      </p:sp>
      <p:sp>
        <p:nvSpPr>
          <p:cNvPr id="20492" name="Text Box 23"/>
          <p:cNvSpPr txBox="1">
            <a:spLocks noChangeArrowheads="1"/>
          </p:cNvSpPr>
          <p:nvPr/>
        </p:nvSpPr>
        <p:spPr bwMode="auto">
          <a:xfrm>
            <a:off x="5562600" y="3577208"/>
            <a:ext cx="2166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Physical query plan</a:t>
            </a:r>
          </a:p>
        </p:txBody>
      </p:sp>
      <p:sp>
        <p:nvSpPr>
          <p:cNvPr id="20493" name="Line 24"/>
          <p:cNvSpPr>
            <a:spLocks noChangeShapeType="1"/>
          </p:cNvSpPr>
          <p:nvPr/>
        </p:nvSpPr>
        <p:spPr bwMode="auto">
          <a:xfrm>
            <a:off x="4419600" y="220560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25"/>
          <p:cNvSpPr>
            <a:spLocks noChangeShapeType="1"/>
          </p:cNvSpPr>
          <p:nvPr/>
        </p:nvSpPr>
        <p:spPr bwMode="auto">
          <a:xfrm>
            <a:off x="4419600" y="357720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26"/>
          <p:cNvSpPr>
            <a:spLocks noChangeShapeType="1"/>
          </p:cNvSpPr>
          <p:nvPr/>
        </p:nvSpPr>
        <p:spPr bwMode="auto">
          <a:xfrm flipH="1">
            <a:off x="1371600" y="4872608"/>
            <a:ext cx="3048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27"/>
          <p:cNvSpPr>
            <a:spLocks noChangeShapeType="1"/>
          </p:cNvSpPr>
          <p:nvPr/>
        </p:nvSpPr>
        <p:spPr bwMode="auto">
          <a:xfrm flipH="1">
            <a:off x="3048000" y="4872608"/>
            <a:ext cx="1371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28"/>
          <p:cNvSpPr>
            <a:spLocks noChangeShapeType="1"/>
          </p:cNvSpPr>
          <p:nvPr/>
        </p:nvSpPr>
        <p:spPr bwMode="auto">
          <a:xfrm>
            <a:off x="4419600" y="4872608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Line 29"/>
          <p:cNvSpPr>
            <a:spLocks noChangeShapeType="1"/>
          </p:cNvSpPr>
          <p:nvPr/>
        </p:nvSpPr>
        <p:spPr bwMode="auto">
          <a:xfrm>
            <a:off x="4419600" y="4872608"/>
            <a:ext cx="2057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Line 30"/>
          <p:cNvSpPr>
            <a:spLocks noChangeShapeType="1"/>
          </p:cNvSpPr>
          <p:nvPr/>
        </p:nvSpPr>
        <p:spPr bwMode="auto">
          <a:xfrm>
            <a:off x="4419600" y="4872608"/>
            <a:ext cx="3810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AutoShape 31"/>
          <p:cNvSpPr>
            <a:spLocks noChangeArrowheads="1"/>
          </p:cNvSpPr>
          <p:nvPr/>
        </p:nvSpPr>
        <p:spPr bwMode="auto">
          <a:xfrm rot="-5400000">
            <a:off x="1909763" y="2902521"/>
            <a:ext cx="990600" cy="1447800"/>
          </a:xfrm>
          <a:prstGeom prst="curvedDownArrow">
            <a:avLst>
              <a:gd name="adj1" fmla="val 5167"/>
              <a:gd name="adj2" fmla="val 25167"/>
              <a:gd name="adj3" fmla="val 48718"/>
            </a:avLst>
          </a:prstGeom>
          <a:solidFill>
            <a:schemeClr val="accent1"/>
          </a:solidFill>
          <a:ln w="63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/>
            <a:endParaRPr lang="en-GB"/>
          </a:p>
        </p:txBody>
      </p:sp>
      <p:sp>
        <p:nvSpPr>
          <p:cNvPr id="20501" name="Text Box 32"/>
          <p:cNvSpPr txBox="1">
            <a:spLocks noChangeArrowheads="1"/>
          </p:cNvSpPr>
          <p:nvPr/>
        </p:nvSpPr>
        <p:spPr bwMode="auto">
          <a:xfrm>
            <a:off x="304800" y="4110608"/>
            <a:ext cx="2243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Re-planning request</a:t>
            </a:r>
          </a:p>
        </p:txBody>
      </p:sp>
      <p:sp>
        <p:nvSpPr>
          <p:cNvPr id="20502" name="Rectangle 34"/>
          <p:cNvSpPr>
            <a:spLocks noChangeArrowheads="1"/>
          </p:cNvSpPr>
          <p:nvPr/>
        </p:nvSpPr>
        <p:spPr bwMode="auto">
          <a:xfrm>
            <a:off x="533400" y="5257800"/>
            <a:ext cx="8458200" cy="6949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Federated 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Web Services?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9144000" cy="5181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FF0000"/>
                </a:solidFill>
              </a:rPr>
              <a:t>	</a:t>
            </a:r>
            <a:r>
              <a:rPr lang="en-US" sz="2300" b="1" dirty="0" smtClean="0">
                <a:solidFill>
                  <a:srgbClr val="FF0000"/>
                </a:solidFill>
              </a:rPr>
              <a:t>More</a:t>
            </a:r>
            <a:r>
              <a:rPr lang="en-US" sz="2300" dirty="0" smtClean="0"/>
              <a:t> than 12000 APIs* from various domains:</a:t>
            </a:r>
            <a:endParaRPr lang="en-US" sz="2300" dirty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r>
              <a:rPr lang="en-US" sz="2300" dirty="0" smtClean="0"/>
              <a:t>Search </a:t>
            </a:r>
            <a:r>
              <a:rPr lang="en-US" sz="2300" dirty="0"/>
              <a:t>(3200 APIs) </a:t>
            </a:r>
            <a:r>
              <a:rPr lang="en-US" sz="2300" dirty="0" smtClean="0"/>
              <a:t> </a:t>
            </a:r>
            <a:endParaRPr lang="fr-FR" sz="2300" dirty="0" smtClean="0"/>
          </a:p>
          <a:p>
            <a:pPr lvl="1">
              <a:buFont typeface="Arial"/>
              <a:buChar char="•"/>
            </a:pPr>
            <a:endParaRPr lang="fr-FR" sz="2300" dirty="0" smtClean="0"/>
          </a:p>
          <a:p>
            <a:pPr lvl="1">
              <a:buFont typeface="Arial"/>
              <a:buChar char="•"/>
            </a:pPr>
            <a:endParaRPr lang="fr-FR" sz="2300" dirty="0" smtClean="0"/>
          </a:p>
          <a:p>
            <a:pPr lvl="1">
              <a:buFont typeface="Arial"/>
              <a:buChar char="•"/>
            </a:pPr>
            <a:r>
              <a:rPr lang="fr-FR" sz="2300" dirty="0" smtClean="0"/>
              <a:t>Social (3000 APIs)    </a:t>
            </a:r>
          </a:p>
          <a:p>
            <a:pPr lvl="1">
              <a:buFont typeface="Arial"/>
              <a:buChar char="•"/>
            </a:pPr>
            <a:endParaRPr lang="fr-FR" sz="2300" dirty="0" smtClean="0"/>
          </a:p>
          <a:p>
            <a:pPr lvl="1">
              <a:buFont typeface="Arial"/>
              <a:buChar char="•"/>
            </a:pPr>
            <a:endParaRPr lang="fr-FR" sz="2300" dirty="0" smtClean="0"/>
          </a:p>
          <a:p>
            <a:pPr lvl="1">
              <a:buFont typeface="Arial"/>
              <a:buChar char="•"/>
            </a:pPr>
            <a:r>
              <a:rPr lang="fr-FR" sz="2300" dirty="0" smtClean="0"/>
              <a:t>T</a:t>
            </a:r>
            <a:r>
              <a:rPr lang="en-US" sz="2300" dirty="0" smtClean="0"/>
              <a:t>raveling (1200 APIs)   </a:t>
            </a:r>
            <a:endParaRPr lang="en-US" sz="2300" dirty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r>
              <a:rPr lang="en-US" sz="2300" dirty="0" smtClean="0"/>
              <a:t>Music (1000 APIs) </a:t>
            </a:r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r>
              <a:rPr lang="en-US" sz="2300" dirty="0" smtClean="0"/>
              <a:t>Financial (1200 A</a:t>
            </a:r>
            <a:r>
              <a:rPr lang="fr-FR" sz="2300" dirty="0" smtClean="0"/>
              <a:t>PI</a:t>
            </a:r>
            <a:r>
              <a:rPr lang="en-US" sz="2300" dirty="0" smtClean="0"/>
              <a:t>s), Science (600 APIs), Weather (300 APIs) </a:t>
            </a:r>
          </a:p>
          <a:p>
            <a:pPr marL="457200" lvl="1" indent="0" algn="r">
              <a:buNone/>
            </a:pPr>
            <a:endParaRPr lang="en-US" sz="1600" dirty="0" smtClean="0"/>
          </a:p>
          <a:p>
            <a:pPr marL="457200" lvl="1" indent="0" algn="r">
              <a:buNone/>
            </a:pPr>
            <a:r>
              <a:rPr lang="en-US" sz="1600" dirty="0" smtClean="0"/>
              <a:t>*Source: </a:t>
            </a:r>
            <a:r>
              <a:rPr lang="en-US" sz="1600" dirty="0" err="1" smtClean="0">
                <a:solidFill>
                  <a:schemeClr val="tx1"/>
                </a:solidFill>
              </a:rPr>
              <a:t>ProgrammableWeb.com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300" dirty="0" smtClean="0"/>
          </a:p>
          <a:p>
            <a:pPr lvl="1"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5" name="Image 4" descr="Trip-Advis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28800"/>
            <a:ext cx="762000" cy="762000"/>
          </a:xfrm>
          <a:prstGeom prst="rect">
            <a:avLst/>
          </a:prstGeom>
        </p:spPr>
      </p:pic>
      <p:pic>
        <p:nvPicPr>
          <p:cNvPr id="6" name="Image 5" descr="foursquar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29" y="2819400"/>
            <a:ext cx="1513071" cy="609600"/>
          </a:xfrm>
          <a:prstGeom prst="rect">
            <a:avLst/>
          </a:prstGeom>
        </p:spPr>
      </p:pic>
      <p:pic>
        <p:nvPicPr>
          <p:cNvPr id="9" name="Image 8" descr="Logo_twitt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95600"/>
            <a:ext cx="1143000" cy="228600"/>
          </a:xfrm>
          <a:prstGeom prst="rect">
            <a:avLst/>
          </a:prstGeom>
        </p:spPr>
      </p:pic>
      <p:pic>
        <p:nvPicPr>
          <p:cNvPr id="10" name="Image 9" descr="logo-face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19400"/>
            <a:ext cx="1417900" cy="533400"/>
          </a:xfrm>
          <a:prstGeom prst="rect">
            <a:avLst/>
          </a:prstGeom>
        </p:spPr>
      </p:pic>
      <p:pic>
        <p:nvPicPr>
          <p:cNvPr id="12" name="Image 11" descr="google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81200"/>
            <a:ext cx="1066800" cy="533400"/>
          </a:xfrm>
          <a:prstGeom prst="rect">
            <a:avLst/>
          </a:prstGeom>
        </p:spPr>
      </p:pic>
      <p:pic>
        <p:nvPicPr>
          <p:cNvPr id="13" name="Image 12" descr="logo_google_map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0"/>
            <a:ext cx="1322832" cy="533400"/>
          </a:xfrm>
          <a:prstGeom prst="rect">
            <a:avLst/>
          </a:prstGeom>
        </p:spPr>
      </p:pic>
      <p:pic>
        <p:nvPicPr>
          <p:cNvPr id="14" name="Image 13" descr="music_brainz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724400"/>
            <a:ext cx="838200" cy="838200"/>
          </a:xfrm>
          <a:prstGeom prst="rect">
            <a:avLst/>
          </a:prstGeom>
        </p:spPr>
      </p:pic>
      <p:pic>
        <p:nvPicPr>
          <p:cNvPr id="16" name="Image 15" descr="Lastfm200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69" y="5105400"/>
            <a:ext cx="1207131" cy="304800"/>
          </a:xfrm>
          <a:prstGeom prst="rect">
            <a:avLst/>
          </a:prstGeom>
        </p:spPr>
      </p:pic>
      <p:pic>
        <p:nvPicPr>
          <p:cNvPr id="17" name="Image 16" descr="discogs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99" y="4826000"/>
            <a:ext cx="984601" cy="355600"/>
          </a:xfrm>
          <a:prstGeom prst="rect">
            <a:avLst/>
          </a:prstGeom>
        </p:spPr>
      </p:pic>
      <p:pic>
        <p:nvPicPr>
          <p:cNvPr id="18" name="Image 17" descr="logo@2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038600"/>
            <a:ext cx="1768415" cy="457200"/>
          </a:xfrm>
          <a:prstGeom prst="rect">
            <a:avLst/>
          </a:prstGeom>
        </p:spPr>
      </p:pic>
      <p:pic>
        <p:nvPicPr>
          <p:cNvPr id="19" name="Image 18" descr="logoGeoNam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581400"/>
            <a:ext cx="194691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4" descr="computer-basics-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200400"/>
            <a:ext cx="932029" cy="93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Ellipse 21"/>
          <p:cNvSpPr/>
          <p:nvPr/>
        </p:nvSpPr>
        <p:spPr bwMode="auto">
          <a:xfrm>
            <a:off x="3886200" y="3581400"/>
            <a:ext cx="1447800" cy="14478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304800" y="4855601"/>
            <a:ext cx="3901593" cy="1849999"/>
            <a:chOff x="304800" y="4398401"/>
            <a:chExt cx="3901593" cy="1849999"/>
          </a:xfrm>
        </p:grpSpPr>
        <p:sp>
          <p:nvSpPr>
            <p:cNvPr id="31" name="ZoneTexte 30"/>
            <p:cNvSpPr txBox="1"/>
            <p:nvPr/>
          </p:nvSpPr>
          <p:spPr>
            <a:xfrm>
              <a:off x="304800" y="5181600"/>
              <a:ext cx="3526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Traveling Related Books</a:t>
              </a:r>
              <a:endParaRPr lang="fr-FR" b="0" dirty="0"/>
            </a:p>
          </p:txBody>
        </p:sp>
        <p:pic>
          <p:nvPicPr>
            <p:cNvPr id="30" name="Image 29" descr="aw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5692744"/>
              <a:ext cx="1676400" cy="555656"/>
            </a:xfrm>
            <a:prstGeom prst="rect">
              <a:avLst/>
            </a:prstGeom>
          </p:spPr>
        </p:pic>
        <p:sp>
          <p:nvSpPr>
            <p:cNvPr id="48" name="ZoneTexte 47"/>
            <p:cNvSpPr txBox="1"/>
            <p:nvPr/>
          </p:nvSpPr>
          <p:spPr>
            <a:xfrm>
              <a:off x="685800" y="4872335"/>
              <a:ext cx="2642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0000FF"/>
                  </a:solidFill>
                </a:rPr>
                <a:t>Web Services API</a:t>
              </a:r>
              <a:endParaRPr lang="en-US" b="0" dirty="0">
                <a:solidFill>
                  <a:srgbClr val="0000FF"/>
                </a:solidFill>
              </a:endParaRPr>
            </a:p>
          </p:txBody>
        </p:sp>
        <p:sp>
          <p:nvSpPr>
            <p:cNvPr id="72" name="Flèche vers la droite 71"/>
            <p:cNvSpPr/>
            <p:nvPr/>
          </p:nvSpPr>
          <p:spPr bwMode="auto">
            <a:xfrm rot="20615025">
              <a:off x="1866393" y="4398401"/>
              <a:ext cx="2340000" cy="228600"/>
            </a:xfrm>
            <a:prstGeom prst="rightArrow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5065918" y="4859966"/>
            <a:ext cx="3291302" cy="1832934"/>
            <a:chOff x="5065918" y="4402766"/>
            <a:chExt cx="3291302" cy="1832934"/>
          </a:xfrm>
        </p:grpSpPr>
        <p:sp>
          <p:nvSpPr>
            <p:cNvPr id="33" name="ZoneTexte 32"/>
            <p:cNvSpPr txBox="1"/>
            <p:nvPr/>
          </p:nvSpPr>
          <p:spPr>
            <a:xfrm>
              <a:off x="6605036" y="5177135"/>
              <a:ext cx="10911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Flights </a:t>
              </a:r>
              <a:endParaRPr lang="fr-FR" b="0" dirty="0"/>
            </a:p>
          </p:txBody>
        </p:sp>
        <p:pic>
          <p:nvPicPr>
            <p:cNvPr id="29" name="Image 28" descr="logo@2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5715000"/>
              <a:ext cx="2014028" cy="520700"/>
            </a:xfrm>
            <a:prstGeom prst="rect">
              <a:avLst/>
            </a:prstGeom>
          </p:spPr>
        </p:pic>
        <p:sp>
          <p:nvSpPr>
            <p:cNvPr id="47" name="ZoneTexte 46"/>
            <p:cNvSpPr txBox="1"/>
            <p:nvPr/>
          </p:nvSpPr>
          <p:spPr>
            <a:xfrm>
              <a:off x="5715000" y="4800600"/>
              <a:ext cx="2642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0000FF"/>
                  </a:solidFill>
                </a:rPr>
                <a:t>Web Services API</a:t>
              </a:r>
              <a:endParaRPr lang="en-US" b="0" dirty="0">
                <a:solidFill>
                  <a:srgbClr val="0000FF"/>
                </a:solidFill>
              </a:endParaRPr>
            </a:p>
          </p:txBody>
        </p:sp>
        <p:sp>
          <p:nvSpPr>
            <p:cNvPr id="73" name="Flèche vers la droite 72"/>
            <p:cNvSpPr/>
            <p:nvPr/>
          </p:nvSpPr>
          <p:spPr bwMode="auto">
            <a:xfrm rot="11771220">
              <a:off x="5065918" y="4402766"/>
              <a:ext cx="2340000" cy="2286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4876800" y="2057400"/>
            <a:ext cx="3656920" cy="1895660"/>
            <a:chOff x="4876800" y="1600200"/>
            <a:chExt cx="3656920" cy="1895660"/>
          </a:xfrm>
        </p:grpSpPr>
        <p:pic>
          <p:nvPicPr>
            <p:cNvPr id="5" name="Image 4" descr="logoGeoNam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1600200"/>
              <a:ext cx="1946910" cy="5334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876800" y="2057400"/>
              <a:ext cx="36569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Countries, Cities, Airports</a:t>
              </a:r>
              <a:endParaRPr lang="fr-FR" b="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181600" y="2510135"/>
              <a:ext cx="2642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0000FF"/>
                  </a:solidFill>
                </a:rPr>
                <a:t>Web Services API</a:t>
              </a:r>
              <a:endParaRPr lang="en-US" b="0" dirty="0">
                <a:solidFill>
                  <a:srgbClr val="0000FF"/>
                </a:solidFill>
              </a:endParaRPr>
            </a:p>
          </p:txBody>
        </p:sp>
        <p:sp>
          <p:nvSpPr>
            <p:cNvPr id="74" name="Flèche vers la droite 73"/>
            <p:cNvSpPr/>
            <p:nvPr/>
          </p:nvSpPr>
          <p:spPr bwMode="auto">
            <a:xfrm rot="9370772">
              <a:off x="5019085" y="3267260"/>
              <a:ext cx="1981200" cy="228600"/>
            </a:xfrm>
            <a:prstGeom prst="rightArrow">
              <a:avLst/>
            </a:prstGeom>
            <a:solidFill>
              <a:srgbClr val="0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Lucida Sans Unicode" charset="0"/>
                <a:cs typeface="Lucida Sans Unicode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000" y="1676400"/>
            <a:ext cx="3480807" cy="2255650"/>
            <a:chOff x="762000" y="1219200"/>
            <a:chExt cx="3480807" cy="2255650"/>
          </a:xfrm>
        </p:grpSpPr>
        <p:grpSp>
          <p:nvGrpSpPr>
            <p:cNvPr id="2" name="Grouper 1"/>
            <p:cNvGrpSpPr/>
            <p:nvPr/>
          </p:nvGrpSpPr>
          <p:grpSpPr>
            <a:xfrm>
              <a:off x="762000" y="2052935"/>
              <a:ext cx="3480807" cy="1421915"/>
              <a:chOff x="762000" y="2052935"/>
              <a:chExt cx="3480807" cy="1421915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62000" y="2052935"/>
                <a:ext cx="3452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Singers, Albums, Songs</a:t>
                </a:r>
                <a:endParaRPr lang="fr-FR" b="0" dirty="0"/>
              </a:p>
            </p:txBody>
          </p:sp>
          <p:sp>
            <p:nvSpPr>
              <p:cNvPr id="49" name="ZoneTexte 48"/>
              <p:cNvSpPr txBox="1"/>
              <p:nvPr/>
            </p:nvSpPr>
            <p:spPr>
              <a:xfrm>
                <a:off x="914400" y="2433935"/>
                <a:ext cx="26422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solidFill>
                      <a:srgbClr val="0000FF"/>
                    </a:solidFill>
                  </a:rPr>
                  <a:t>Web Services API</a:t>
                </a:r>
                <a:endParaRPr lang="en-US" b="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9703" name="Flèche vers la droite 29702"/>
              <p:cNvSpPr/>
              <p:nvPr/>
            </p:nvSpPr>
            <p:spPr bwMode="auto">
              <a:xfrm rot="1577076">
                <a:off x="2261607" y="3246250"/>
                <a:ext cx="1981200" cy="228600"/>
              </a:xfrm>
              <a:prstGeom prst="rightArrow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Lucida Sans Unicode" charset="0"/>
                  <a:cs typeface="Lucida Sans Unicode" charset="0"/>
                </a:endParaRPr>
              </a:p>
            </p:txBody>
          </p:sp>
        </p:grpSp>
        <p:pic>
          <p:nvPicPr>
            <p:cNvPr id="26" name="Picture 25" descr="musicbrainz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219200"/>
              <a:ext cx="1295400" cy="897184"/>
            </a:xfrm>
            <a:prstGeom prst="rect">
              <a:avLst/>
            </a:prstGeom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C0E8469-E341-48E3-89F3-5FAAB84109E0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Integration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0668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0" dirty="0" smtClean="0"/>
              <a:t>Application example: </a:t>
            </a:r>
            <a:r>
              <a:rPr lang="en-US" b="0" dirty="0"/>
              <a:t>a</a:t>
            </a:r>
            <a:r>
              <a:rPr lang="en-US" b="0" dirty="0" smtClean="0"/>
              <a:t>utomatic </a:t>
            </a:r>
            <a:r>
              <a:rPr lang="en-US" b="0" dirty="0"/>
              <a:t>computation of vacation plans</a:t>
            </a:r>
          </a:p>
        </p:txBody>
      </p:sp>
      <p:sp>
        <p:nvSpPr>
          <p:cNvPr id="12" name="Cylindre 11"/>
          <p:cNvSpPr/>
          <p:nvPr/>
        </p:nvSpPr>
        <p:spPr bwMode="auto">
          <a:xfrm>
            <a:off x="4191000" y="4114800"/>
            <a:ext cx="914400" cy="914400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rgbClr val="47C5F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b="0" dirty="0" smtClean="0">
                <a:solidFill>
                  <a:schemeClr val="tx1"/>
                </a:solidFill>
                <a:ea typeface="Lucida Sans Unicode" charset="0"/>
                <a:cs typeface="Lucida Sans Unicode" charset="0"/>
              </a:rPr>
              <a:t>RDF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Lucida Sans Unicode" charset="0"/>
              <a:cs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97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Services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9069657" cy="3200400"/>
          </a:xfrm>
        </p:spPr>
        <p:txBody>
          <a:bodyPr>
            <a:normAutofit/>
          </a:bodyPr>
          <a:lstStyle/>
          <a:p>
            <a:r>
              <a:rPr lang="en-US" dirty="0" smtClean="0"/>
              <a:t>A Web service (WS) is </a:t>
            </a:r>
            <a:r>
              <a:rPr lang="en-US" dirty="0" smtClean="0">
                <a:solidFill>
                  <a:srgbClr val="FF0000"/>
                </a:solidFill>
              </a:rPr>
              <a:t>a function </a:t>
            </a:r>
            <a:r>
              <a:rPr lang="en-US" dirty="0" smtClean="0"/>
              <a:t>designed to export data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Input parameters </a:t>
            </a:r>
          </a:p>
          <a:p>
            <a:pPr lvl="1"/>
            <a:r>
              <a:rPr lang="en-US" dirty="0" smtClean="0"/>
              <a:t>Outputs an XML document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Web service example:  “</a:t>
            </a:r>
            <a:r>
              <a:rPr lang="en-US" dirty="0"/>
              <a:t>get artworks by artist name” </a:t>
            </a:r>
            <a:r>
              <a:rPr lang="en-US" dirty="0" smtClean="0"/>
              <a:t>  </a:t>
            </a:r>
          </a:p>
          <a:p>
            <a:pPr marL="457200" lvl="1" indent="0">
              <a:buNone/>
            </a:pPr>
            <a:r>
              <a:rPr lang="en-US" dirty="0" smtClean="0"/>
              <a:t>    input: Rodin </a:t>
            </a:r>
            <a:r>
              <a:rPr lang="en-US" dirty="0" smtClean="0">
                <a:sym typeface="Wingdings"/>
              </a:rPr>
              <a:t> output: XML document with artworks by Rodin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444548" y="3452377"/>
            <a:ext cx="1421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800000"/>
                </a:solidFill>
              </a:rPr>
              <a:t>XML tree </a:t>
            </a:r>
            <a:endParaRPr lang="en-US" b="0" dirty="0">
              <a:solidFill>
                <a:srgbClr val="800000"/>
              </a:solidFill>
            </a:endParaRPr>
          </a:p>
        </p:txBody>
      </p:sp>
      <p:pic>
        <p:nvPicPr>
          <p:cNvPr id="6" name="Image 5" descr="tre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56682" y="3906409"/>
            <a:ext cx="3353718" cy="2971800"/>
          </a:xfrm>
          <a:prstGeom prst="rect">
            <a:avLst/>
          </a:prstGeom>
        </p:spPr>
      </p:pic>
      <p:pic>
        <p:nvPicPr>
          <p:cNvPr id="8" name="Image 7" descr="cathedral_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82" y="4676042"/>
            <a:ext cx="609600" cy="812800"/>
          </a:xfrm>
          <a:prstGeom prst="rect">
            <a:avLst/>
          </a:prstGeom>
        </p:spPr>
      </p:pic>
      <p:pic>
        <p:nvPicPr>
          <p:cNvPr id="14" name="Image 13" descr="kiss_II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82" y="5133242"/>
            <a:ext cx="609600" cy="813054"/>
          </a:xfrm>
          <a:prstGeom prst="rect">
            <a:avLst/>
          </a:prstGeom>
        </p:spPr>
      </p:pic>
      <p:pic>
        <p:nvPicPr>
          <p:cNvPr id="18" name="Image 17" descr="thinker_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82" y="5590442"/>
            <a:ext cx="685800" cy="962758"/>
          </a:xfrm>
          <a:prstGeom prst="rect">
            <a:avLst/>
          </a:prstGeom>
        </p:spPr>
      </p:pic>
      <p:pic>
        <p:nvPicPr>
          <p:cNvPr id="20" name="Image 19" descr="Rodin_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60186"/>
            <a:ext cx="584200" cy="730814"/>
          </a:xfrm>
          <a:prstGeom prst="rect">
            <a:avLst/>
          </a:prstGeom>
        </p:spPr>
      </p:pic>
      <p:cxnSp>
        <p:nvCxnSpPr>
          <p:cNvPr id="39" name="Connecteur droit avec flèche 38"/>
          <p:cNvCxnSpPr>
            <a:stCxn id="20" idx="3"/>
          </p:cNvCxnSpPr>
          <p:nvPr/>
        </p:nvCxnSpPr>
        <p:spPr bwMode="auto">
          <a:xfrm flipV="1">
            <a:off x="2260600" y="3810000"/>
            <a:ext cx="2159000" cy="15593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8047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ylindre 29"/>
          <p:cNvSpPr/>
          <p:nvPr/>
        </p:nvSpPr>
        <p:spPr bwMode="auto">
          <a:xfrm rot="10800000">
            <a:off x="3810000" y="2593108"/>
            <a:ext cx="5181600" cy="3429000"/>
          </a:xfrm>
          <a:prstGeom prst="can">
            <a:avLst/>
          </a:prstGeom>
          <a:solidFill>
            <a:srgbClr val="00B8FF"/>
          </a:solidFill>
          <a:ln w="9525" cap="flat" cmpd="sng" algn="ctr">
            <a:solidFill>
              <a:srgbClr val="47C5F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Lucida Sans Unicode" charset="0"/>
              <a:cs typeface="Lucida Sans Unicode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Web </a:t>
            </a:r>
            <a:r>
              <a:rPr lang="en-US" dirty="0"/>
              <a:t>Services in </a:t>
            </a:r>
            <a:r>
              <a:rPr lang="en-US" dirty="0" smtClean="0"/>
              <a:t>a RDF dataset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685800"/>
          </a:xfrm>
        </p:spPr>
        <p:txBody>
          <a:bodyPr/>
          <a:lstStyle/>
          <a:p>
            <a:r>
              <a:rPr lang="en-US" dirty="0" smtClean="0"/>
              <a:t>Idea : Transform the call result into a RDF Fragment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ZoneTexte 4"/>
          <p:cNvSpPr txBox="1"/>
          <p:nvPr/>
        </p:nvSpPr>
        <p:spPr>
          <a:xfrm>
            <a:off x="940266" y="3584568"/>
            <a:ext cx="1421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800000"/>
                </a:solidFill>
              </a:rPr>
              <a:t>XML tree </a:t>
            </a:r>
            <a:endParaRPr lang="en-US" b="0" dirty="0">
              <a:solidFill>
                <a:srgbClr val="800000"/>
              </a:solidFill>
            </a:endParaRPr>
          </a:p>
        </p:txBody>
      </p:sp>
      <p:pic>
        <p:nvPicPr>
          <p:cNvPr id="6" name="Image 5" descr="tre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" y="4038600"/>
            <a:ext cx="3353718" cy="2971800"/>
          </a:xfrm>
          <a:prstGeom prst="rect">
            <a:avLst/>
          </a:prstGeom>
        </p:spPr>
      </p:pic>
      <p:pic>
        <p:nvPicPr>
          <p:cNvPr id="7" name="Image 6" descr="cathedral_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08233"/>
            <a:ext cx="609600" cy="812800"/>
          </a:xfrm>
          <a:prstGeom prst="rect">
            <a:avLst/>
          </a:prstGeom>
        </p:spPr>
      </p:pic>
      <p:pic>
        <p:nvPicPr>
          <p:cNvPr id="8" name="Image 7" descr="kiss_I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265433"/>
            <a:ext cx="609600" cy="813054"/>
          </a:xfrm>
          <a:prstGeom prst="rect">
            <a:avLst/>
          </a:prstGeom>
        </p:spPr>
      </p:pic>
      <p:pic>
        <p:nvPicPr>
          <p:cNvPr id="9" name="Image 8" descr="thinker_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22633"/>
            <a:ext cx="685800" cy="962758"/>
          </a:xfrm>
          <a:prstGeom prst="rect">
            <a:avLst/>
          </a:prstGeom>
        </p:spPr>
      </p:pic>
      <p:pic>
        <p:nvPicPr>
          <p:cNvPr id="10" name="Image 9" descr="Rodin_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66" y="2593108"/>
            <a:ext cx="889452" cy="1112674"/>
          </a:xfrm>
          <a:prstGeom prst="rect">
            <a:avLst/>
          </a:prstGeom>
        </p:spPr>
      </p:pic>
      <p:pic>
        <p:nvPicPr>
          <p:cNvPr id="16" name="Image 15" descr="Rodin_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52600"/>
            <a:ext cx="949913" cy="1188308"/>
          </a:xfrm>
          <a:prstGeom prst="rect">
            <a:avLst/>
          </a:prstGeom>
        </p:spPr>
      </p:pic>
      <p:cxnSp>
        <p:nvCxnSpPr>
          <p:cNvPr id="17" name="Connecteur droit avec flèche 383"/>
          <p:cNvCxnSpPr>
            <a:stCxn id="16" idx="1"/>
          </p:cNvCxnSpPr>
          <p:nvPr/>
        </p:nvCxnSpPr>
        <p:spPr>
          <a:xfrm flipH="1" flipV="1">
            <a:off x="4876800" y="3426966"/>
            <a:ext cx="1066800" cy="197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383"/>
          <p:cNvCxnSpPr>
            <a:stCxn id="16" idx="3"/>
          </p:cNvCxnSpPr>
          <p:nvPr/>
        </p:nvCxnSpPr>
        <p:spPr>
          <a:xfrm flipV="1">
            <a:off x="6893513" y="3431308"/>
            <a:ext cx="1076541" cy="154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383"/>
          <p:cNvCxnSpPr>
            <a:endCxn id="31" idx="3"/>
          </p:cNvCxnSpPr>
          <p:nvPr/>
        </p:nvCxnSpPr>
        <p:spPr>
          <a:xfrm flipH="1">
            <a:off x="5105400" y="3581400"/>
            <a:ext cx="838200" cy="1395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00600" y="2974108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created</a:t>
            </a:r>
            <a:endParaRPr lang="en-US" b="0" dirty="0"/>
          </a:p>
        </p:txBody>
      </p:sp>
      <p:sp>
        <p:nvSpPr>
          <p:cNvPr id="28" name="Rectangle 27"/>
          <p:cNvSpPr/>
          <p:nvPr/>
        </p:nvSpPr>
        <p:spPr>
          <a:xfrm>
            <a:off x="6865961" y="2974108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created</a:t>
            </a:r>
            <a:endParaRPr lang="en-US" b="0" dirty="0"/>
          </a:p>
        </p:txBody>
      </p:sp>
      <p:sp>
        <p:nvSpPr>
          <p:cNvPr id="29" name="Rectangle 28"/>
          <p:cNvSpPr/>
          <p:nvPr/>
        </p:nvSpPr>
        <p:spPr>
          <a:xfrm>
            <a:off x="5410200" y="4267200"/>
            <a:ext cx="1211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created</a:t>
            </a:r>
            <a:endParaRPr lang="en-US" b="0" dirty="0"/>
          </a:p>
        </p:txBody>
      </p:sp>
      <p:sp>
        <p:nvSpPr>
          <p:cNvPr id="32" name="Flèche vers la droite 31"/>
          <p:cNvSpPr/>
          <p:nvPr/>
        </p:nvSpPr>
        <p:spPr bwMode="auto">
          <a:xfrm>
            <a:off x="2590800" y="3708508"/>
            <a:ext cx="990600" cy="332400"/>
          </a:xfrm>
          <a:prstGeom prst="rightArrow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19400" y="3403708"/>
            <a:ext cx="60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200" b="0" dirty="0" smtClean="0"/>
              <a:t>σ</a:t>
            </a:r>
            <a:endParaRPr lang="fr-FR" sz="2200" b="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10000" y="1600200"/>
            <a:ext cx="510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Target DB Schema: 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	created(author, artwork) 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25" name="Image 24" descr="cathedral_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48000"/>
            <a:ext cx="609600" cy="812800"/>
          </a:xfrm>
          <a:prstGeom prst="rect">
            <a:avLst/>
          </a:prstGeom>
        </p:spPr>
      </p:pic>
      <p:pic>
        <p:nvPicPr>
          <p:cNvPr id="26" name="Image 25" descr="kiss_I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124200"/>
            <a:ext cx="609600" cy="813054"/>
          </a:xfrm>
          <a:prstGeom prst="rect">
            <a:avLst/>
          </a:prstGeom>
        </p:spPr>
      </p:pic>
      <p:pic>
        <p:nvPicPr>
          <p:cNvPr id="31" name="Image 30" descr="thinker_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495800"/>
            <a:ext cx="685800" cy="9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7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Nuage 52"/>
          <p:cNvSpPr/>
          <p:nvPr/>
        </p:nvSpPr>
        <p:spPr bwMode="auto">
          <a:xfrm>
            <a:off x="18902" y="3124200"/>
            <a:ext cx="4343400" cy="1905000"/>
          </a:xfrm>
          <a:prstGeom prst="cloud">
            <a:avLst/>
          </a:prstGeom>
          <a:solidFill>
            <a:srgbClr val="4CD2FF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9296400" cy="1138238"/>
          </a:xfrm>
        </p:spPr>
        <p:txBody>
          <a:bodyPr/>
          <a:lstStyle/>
          <a:p>
            <a:r>
              <a:rPr lang="en-US" dirty="0" smtClean="0"/>
              <a:t>Issue: Limited access</a:t>
            </a:r>
            <a:endParaRPr lang="en-US" dirty="0"/>
          </a:p>
        </p:txBody>
      </p:sp>
      <p:sp>
        <p:nvSpPr>
          <p:cNvPr id="52" name="Espace réservé du contenu 51"/>
          <p:cNvSpPr>
            <a:spLocks noGrp="1"/>
          </p:cNvSpPr>
          <p:nvPr>
            <p:ph idx="1"/>
          </p:nvPr>
        </p:nvSpPr>
        <p:spPr>
          <a:xfrm>
            <a:off x="152400" y="1143000"/>
            <a:ext cx="10287000" cy="4519612"/>
          </a:xfrm>
        </p:spPr>
        <p:txBody>
          <a:bodyPr/>
          <a:lstStyle/>
          <a:p>
            <a:r>
              <a:rPr lang="en-US" sz="2600" dirty="0"/>
              <a:t>One call unveils a fraction of the source of the Web Service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>
          <a:xfrm>
            <a:off x="8070851" y="6454775"/>
            <a:ext cx="727075" cy="304800"/>
          </a:xfrm>
        </p:spPr>
        <p:txBody>
          <a:bodyPr/>
          <a:lstStyle/>
          <a:p>
            <a:pPr>
              <a:defRPr/>
            </a:pPr>
            <a:fld id="{EF03F27A-2D45-4857-AE05-4C10C533D305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pic>
        <p:nvPicPr>
          <p:cNvPr id="10" name="Image 9" descr="Rodin_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276600"/>
            <a:ext cx="859058" cy="1074652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5867400" y="1456534"/>
            <a:ext cx="2971800" cy="2819401"/>
            <a:chOff x="4191000" y="1298568"/>
            <a:chExt cx="3048000" cy="3121032"/>
          </a:xfrm>
        </p:grpSpPr>
        <p:sp>
          <p:nvSpPr>
            <p:cNvPr id="14" name="ZoneTexte 13"/>
            <p:cNvSpPr txBox="1"/>
            <p:nvPr/>
          </p:nvSpPr>
          <p:spPr>
            <a:xfrm>
              <a:off x="4597866" y="1298568"/>
              <a:ext cx="1421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800000"/>
                  </a:solidFill>
                </a:rPr>
                <a:t>XML tree </a:t>
              </a:r>
              <a:endParaRPr lang="en-US" b="0" dirty="0">
                <a:solidFill>
                  <a:srgbClr val="800000"/>
                </a:solidFill>
              </a:endParaRPr>
            </a:p>
          </p:txBody>
        </p:sp>
        <p:pic>
          <p:nvPicPr>
            <p:cNvPr id="15" name="Image 14" descr="tre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191000" y="1718702"/>
              <a:ext cx="3048000" cy="2700898"/>
            </a:xfrm>
            <a:prstGeom prst="rect">
              <a:avLst/>
            </a:prstGeom>
          </p:spPr>
        </p:pic>
        <p:pic>
          <p:nvPicPr>
            <p:cNvPr id="16" name="Image 15" descr="cathedral_I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2387600"/>
              <a:ext cx="609600" cy="812800"/>
            </a:xfrm>
            <a:prstGeom prst="rect">
              <a:avLst/>
            </a:prstGeom>
          </p:spPr>
        </p:pic>
        <p:pic>
          <p:nvPicPr>
            <p:cNvPr id="18" name="Image 17" descr="thinker_I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131833"/>
              <a:ext cx="685800" cy="962758"/>
            </a:xfrm>
            <a:prstGeom prst="rect">
              <a:avLst/>
            </a:prstGeom>
          </p:spPr>
        </p:pic>
      </p:grpSp>
      <p:grpSp>
        <p:nvGrpSpPr>
          <p:cNvPr id="8" name="Grouper 7"/>
          <p:cNvGrpSpPr/>
          <p:nvPr/>
        </p:nvGrpSpPr>
        <p:grpSpPr>
          <a:xfrm>
            <a:off x="685800" y="3505200"/>
            <a:ext cx="8001000" cy="3654431"/>
            <a:chOff x="685800" y="3505200"/>
            <a:chExt cx="8001000" cy="3654431"/>
          </a:xfrm>
        </p:grpSpPr>
        <p:grpSp>
          <p:nvGrpSpPr>
            <p:cNvPr id="7" name="Grouper 6"/>
            <p:cNvGrpSpPr/>
            <p:nvPr/>
          </p:nvGrpSpPr>
          <p:grpSpPr>
            <a:xfrm>
              <a:off x="685800" y="3505200"/>
              <a:ext cx="8001000" cy="3654431"/>
              <a:chOff x="685800" y="3505200"/>
              <a:chExt cx="8001000" cy="3654431"/>
            </a:xfrm>
          </p:grpSpPr>
          <p:grpSp>
            <p:nvGrpSpPr>
              <p:cNvPr id="12" name="Grouper 11"/>
              <p:cNvGrpSpPr/>
              <p:nvPr/>
            </p:nvGrpSpPr>
            <p:grpSpPr>
              <a:xfrm>
                <a:off x="5715000" y="4191000"/>
                <a:ext cx="2971800" cy="2968631"/>
                <a:chOff x="4191000" y="1298568"/>
                <a:chExt cx="3048000" cy="3121031"/>
              </a:xfrm>
            </p:grpSpPr>
            <p:pic>
              <p:nvPicPr>
                <p:cNvPr id="6" name="Image 5" descr="tree.jpe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191000" y="1718702"/>
                  <a:ext cx="3048000" cy="2700897"/>
                </a:xfrm>
                <a:prstGeom prst="rect">
                  <a:avLst/>
                </a:prstGeom>
              </p:spPr>
            </p:pic>
            <p:sp>
              <p:nvSpPr>
                <p:cNvPr id="5" name="ZoneTexte 4"/>
                <p:cNvSpPr txBox="1"/>
                <p:nvPr/>
              </p:nvSpPr>
              <p:spPr>
                <a:xfrm>
                  <a:off x="4597866" y="1298568"/>
                  <a:ext cx="142193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 smtClean="0">
                      <a:solidFill>
                        <a:srgbClr val="800000"/>
                      </a:solidFill>
                    </a:rPr>
                    <a:t>XML tree </a:t>
                  </a:r>
                  <a:endParaRPr lang="en-US" b="0" dirty="0">
                    <a:solidFill>
                      <a:srgbClr val="800000"/>
                    </a:solidFill>
                  </a:endParaRPr>
                </a:p>
              </p:txBody>
            </p:sp>
          </p:grpSp>
          <p:grpSp>
            <p:nvGrpSpPr>
              <p:cNvPr id="3" name="Grouper 2"/>
              <p:cNvGrpSpPr/>
              <p:nvPr/>
            </p:nvGrpSpPr>
            <p:grpSpPr>
              <a:xfrm>
                <a:off x="685800" y="3505200"/>
                <a:ext cx="5029200" cy="2369925"/>
                <a:chOff x="685800" y="3505200"/>
                <a:chExt cx="5029200" cy="2369925"/>
              </a:xfrm>
            </p:grpSpPr>
            <p:cxnSp>
              <p:nvCxnSpPr>
                <p:cNvPr id="26" name="Connecteur droit avec flèche 25"/>
                <p:cNvCxnSpPr>
                  <a:endCxn id="6" idx="3"/>
                </p:cNvCxnSpPr>
                <p:nvPr/>
              </p:nvCxnSpPr>
              <p:spPr bwMode="auto">
                <a:xfrm>
                  <a:off x="1981200" y="4077970"/>
                  <a:ext cx="3733800" cy="1797155"/>
                </a:xfrm>
                <a:prstGeom prst="straightConnector1">
                  <a:avLst/>
                </a:prstGeom>
                <a:solidFill>
                  <a:srgbClr val="00B8FF"/>
                </a:solidFill>
                <a:ln w="5715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pic>
              <p:nvPicPr>
                <p:cNvPr id="27" name="Image 26" descr="brancusi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85800" y="3505200"/>
                  <a:ext cx="1295401" cy="8382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Image 22" descr="gate_of_kiss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0" y="5253749"/>
              <a:ext cx="952500" cy="635000"/>
            </a:xfrm>
            <a:prstGeom prst="rect">
              <a:avLst/>
            </a:prstGeom>
          </p:spPr>
        </p:pic>
        <p:pic>
          <p:nvPicPr>
            <p:cNvPr id="24" name="Image 23" descr="Mle_Pogany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5710949"/>
              <a:ext cx="534737" cy="692727"/>
            </a:xfrm>
            <a:prstGeom prst="rect">
              <a:avLst/>
            </a:prstGeom>
          </p:spPr>
        </p:pic>
        <p:pic>
          <p:nvPicPr>
            <p:cNvPr id="25" name="Image 24" descr="columna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6091949"/>
              <a:ext cx="552450" cy="736600"/>
            </a:xfrm>
            <a:prstGeom prst="rect">
              <a:avLst/>
            </a:prstGeom>
          </p:spPr>
        </p:pic>
      </p:grpSp>
      <p:sp>
        <p:nvSpPr>
          <p:cNvPr id="49" name="ZoneTexte 48"/>
          <p:cNvSpPr txBox="1"/>
          <p:nvPr/>
        </p:nvSpPr>
        <p:spPr>
          <a:xfrm>
            <a:off x="152400" y="2217003"/>
            <a:ext cx="331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800000"/>
                </a:solidFill>
              </a:rPr>
              <a:t>Web service:</a:t>
            </a:r>
          </a:p>
          <a:p>
            <a:r>
              <a:rPr lang="en-US" b="0" dirty="0" smtClean="0"/>
              <a:t>“</a:t>
            </a:r>
            <a:r>
              <a:rPr lang="en-US" b="0" dirty="0"/>
              <a:t>get artworks by </a:t>
            </a:r>
            <a:r>
              <a:rPr lang="en-US" b="0" dirty="0" smtClean="0"/>
              <a:t>artist” </a:t>
            </a:r>
            <a:r>
              <a:rPr lang="en-US" b="0" dirty="0" smtClean="0">
                <a:solidFill>
                  <a:srgbClr val="800000"/>
                </a:solidFill>
              </a:rPr>
              <a:t> </a:t>
            </a:r>
            <a:endParaRPr lang="en-US" b="0" dirty="0">
              <a:solidFill>
                <a:srgbClr val="800000"/>
              </a:solidFill>
            </a:endParaRPr>
          </a:p>
        </p:txBody>
      </p:sp>
      <p:cxnSp>
        <p:nvCxnSpPr>
          <p:cNvPr id="11" name="Connecteur droit avec flèche 10"/>
          <p:cNvCxnSpPr>
            <a:stCxn id="10" idx="3"/>
            <a:endCxn id="14" idx="1"/>
          </p:cNvCxnSpPr>
          <p:nvPr/>
        </p:nvCxnSpPr>
        <p:spPr bwMode="auto">
          <a:xfrm flipV="1">
            <a:off x="3602258" y="1665058"/>
            <a:ext cx="2661836" cy="2148868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Image 28" descr="kiss_I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254" y="2743200"/>
            <a:ext cx="564346" cy="8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uage 35"/>
          <p:cNvSpPr/>
          <p:nvPr/>
        </p:nvSpPr>
        <p:spPr bwMode="auto">
          <a:xfrm>
            <a:off x="76200" y="3581400"/>
            <a:ext cx="4343400" cy="1905000"/>
          </a:xfrm>
          <a:prstGeom prst="cloud">
            <a:avLst/>
          </a:prstGeom>
          <a:solidFill>
            <a:srgbClr val="4CD2FF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9296400" cy="1138238"/>
          </a:xfrm>
        </p:spPr>
        <p:txBody>
          <a:bodyPr/>
          <a:lstStyle/>
          <a:p>
            <a:r>
              <a:rPr lang="en-US" dirty="0" smtClean="0"/>
              <a:t>Solution: abstract the Web Service as a view</a:t>
            </a:r>
            <a:endParaRPr lang="en-US" dirty="0"/>
          </a:p>
        </p:txBody>
      </p:sp>
      <p:sp>
        <p:nvSpPr>
          <p:cNvPr id="52" name="Espace réservé du contenu 51"/>
          <p:cNvSpPr>
            <a:spLocks noGrp="1"/>
          </p:cNvSpPr>
          <p:nvPr>
            <p:ph idx="1"/>
          </p:nvPr>
        </p:nvSpPr>
        <p:spPr>
          <a:xfrm>
            <a:off x="76200" y="1219200"/>
            <a:ext cx="10439400" cy="4519612"/>
          </a:xfrm>
        </p:spPr>
        <p:txBody>
          <a:bodyPr/>
          <a:lstStyle/>
          <a:p>
            <a:r>
              <a:rPr lang="en-US" sz="2600" dirty="0" smtClean="0">
                <a:solidFill>
                  <a:schemeClr val="tx1"/>
                </a:solidFill>
              </a:rPr>
              <a:t>View with limited access pattern = </a:t>
            </a:r>
            <a:r>
              <a:rPr lang="en-US" sz="2600" dirty="0" smtClean="0">
                <a:solidFill>
                  <a:srgbClr val="0000FF"/>
                </a:solidFill>
              </a:rPr>
              <a:t>parameterized query</a:t>
            </a:r>
          </a:p>
          <a:p>
            <a:r>
              <a:rPr lang="en-US" sz="2600" dirty="0" smtClean="0">
                <a:solidFill>
                  <a:schemeClr val="tx1"/>
                </a:solidFill>
              </a:rPr>
              <a:t>For uniformity, the view is expressed over the target source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152400" y="2286000"/>
            <a:ext cx="3314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800000"/>
                </a:solidFill>
              </a:rPr>
              <a:t>Web service:</a:t>
            </a:r>
          </a:p>
          <a:p>
            <a:r>
              <a:rPr lang="en-US" b="0" dirty="0" smtClean="0"/>
              <a:t>“</a:t>
            </a:r>
            <a:r>
              <a:rPr lang="en-US" b="0" dirty="0"/>
              <a:t>get artworks by </a:t>
            </a:r>
            <a:r>
              <a:rPr lang="en-US" b="0" dirty="0" smtClean="0"/>
              <a:t>artist” </a:t>
            </a:r>
            <a:r>
              <a:rPr lang="en-US" b="0" dirty="0" smtClean="0">
                <a:solidFill>
                  <a:srgbClr val="800000"/>
                </a:solidFill>
              </a:rPr>
              <a:t> </a:t>
            </a:r>
            <a:endParaRPr lang="en-US" b="0" dirty="0">
              <a:solidFill>
                <a:srgbClr val="800000"/>
              </a:solidFill>
            </a:endParaRPr>
          </a:p>
        </p:txBody>
      </p:sp>
      <p:sp>
        <p:nvSpPr>
          <p:cNvPr id="27" name="Rectangle à coins arrondis 68"/>
          <p:cNvSpPr/>
          <p:nvPr/>
        </p:nvSpPr>
        <p:spPr bwMode="auto">
          <a:xfrm>
            <a:off x="685800" y="4196545"/>
            <a:ext cx="838201" cy="457200"/>
          </a:xfrm>
          <a:prstGeom prst="roundRect">
            <a:avLst/>
          </a:prstGeom>
          <a:solidFill>
            <a:srgbClr val="FF0000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Lucida Sans Unicode" charset="0"/>
                <a:cs typeface="Lucida Sans Unicode" charset="0"/>
              </a:rPr>
              <a:t> </a:t>
            </a:r>
            <a:r>
              <a:rPr lang="en-US" b="0" dirty="0" smtClean="0">
                <a:solidFill>
                  <a:schemeClr val="tx1"/>
                </a:solidFill>
                <a:ea typeface="Lucida Sans Unicode" charset="0"/>
                <a:cs typeface="Lucida Sans Unicode" charset="0"/>
              </a:rPr>
              <a:t>?x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Lucida Sans Unicode" charset="0"/>
              <a:cs typeface="Lucida Sans Unicode" charset="0"/>
            </a:endParaRPr>
          </a:p>
        </p:txBody>
      </p:sp>
      <p:cxnSp>
        <p:nvCxnSpPr>
          <p:cNvPr id="28" name="Connecteur droit avec flèche 383"/>
          <p:cNvCxnSpPr>
            <a:stCxn id="27" idx="3"/>
            <a:endCxn id="29" idx="1"/>
          </p:cNvCxnSpPr>
          <p:nvPr/>
        </p:nvCxnSpPr>
        <p:spPr>
          <a:xfrm flipV="1">
            <a:off x="1524001" y="4424065"/>
            <a:ext cx="1447799" cy="108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à coins arrondis 114"/>
          <p:cNvSpPr/>
          <p:nvPr/>
        </p:nvSpPr>
        <p:spPr bwMode="auto">
          <a:xfrm>
            <a:off x="2971800" y="4195465"/>
            <a:ext cx="762000" cy="45720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Lucida Sans Unicode" charset="0"/>
                <a:cs typeface="Lucida Sans Unicode" charset="0"/>
              </a:rPr>
              <a:t>?y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Arial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08161" y="4038600"/>
            <a:ext cx="1211239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0" dirty="0" smtClean="0"/>
              <a:t>created</a:t>
            </a:r>
            <a:endParaRPr lang="en-US" b="0" dirty="0"/>
          </a:p>
        </p:txBody>
      </p:sp>
      <p:cxnSp>
        <p:nvCxnSpPr>
          <p:cNvPr id="4" name="Connecteur en arc 3"/>
          <p:cNvCxnSpPr/>
          <p:nvPr/>
        </p:nvCxnSpPr>
        <p:spPr bwMode="auto">
          <a:xfrm rot="16200000" flipH="1">
            <a:off x="419100" y="3771900"/>
            <a:ext cx="533400" cy="457200"/>
          </a:xfrm>
          <a:prstGeom prst="curvedConnector3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76200" y="3352800"/>
            <a:ext cx="852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7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8600" y="76200"/>
            <a:ext cx="9525000" cy="1138238"/>
          </a:xfrm>
        </p:spPr>
        <p:txBody>
          <a:bodyPr>
            <a:normAutofit/>
          </a:bodyPr>
          <a:lstStyle/>
          <a:p>
            <a:r>
              <a:rPr lang="en-US" dirty="0"/>
              <a:t>Integration of </a:t>
            </a:r>
            <a:r>
              <a:rPr lang="en-US" dirty="0" smtClean="0"/>
              <a:t>a Web Service into a RDF dataset </a:t>
            </a:r>
            <a:endParaRPr lang="en-US" sz="3200" dirty="0"/>
          </a:p>
        </p:txBody>
      </p:sp>
      <p:sp>
        <p:nvSpPr>
          <p:cNvPr id="25" name="Content Placeholder 18"/>
          <p:cNvSpPr>
            <a:spLocks noGrp="1"/>
          </p:cNvSpPr>
          <p:nvPr>
            <p:ph idx="4294967295"/>
          </p:nvPr>
        </p:nvSpPr>
        <p:spPr>
          <a:xfrm>
            <a:off x="76200" y="1347788"/>
            <a:ext cx="9525000" cy="2843212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chemeClr val="tx1"/>
                </a:solidFill>
              </a:rPr>
              <a:t>We consider as target </a:t>
            </a:r>
            <a:r>
              <a:rPr lang="en-US" dirty="0" smtClean="0">
                <a:solidFill>
                  <a:schemeClr val="tx1"/>
                </a:solidFill>
              </a:rPr>
              <a:t>schema, the schema a </a:t>
            </a:r>
            <a:r>
              <a:rPr lang="en-US" dirty="0">
                <a:solidFill>
                  <a:schemeClr val="tx1"/>
                </a:solidFill>
              </a:rPr>
              <a:t>given RDF </a:t>
            </a:r>
            <a:r>
              <a:rPr lang="en-US" dirty="0" smtClean="0">
                <a:solidFill>
                  <a:schemeClr val="tx1"/>
                </a:solidFill>
              </a:rPr>
              <a:t>dataset</a:t>
            </a:r>
          </a:p>
          <a:p>
            <a:pPr marL="0" indent="0">
              <a:buSzPct val="110000"/>
              <a:buNone/>
            </a:pPr>
            <a:r>
              <a:rPr lang="en-US" dirty="0" smtClean="0"/>
              <a:t>Uniform </a:t>
            </a:r>
            <a:r>
              <a:rPr lang="en-US" dirty="0"/>
              <a:t>access to Web </a:t>
            </a:r>
            <a:r>
              <a:rPr lang="en-US" dirty="0" smtClean="0"/>
              <a:t>services (local as view approach): </a:t>
            </a:r>
          </a:p>
          <a:p>
            <a:pPr>
              <a:buSzPct val="110000"/>
              <a:buFont typeface="Arial"/>
              <a:buChar char="•"/>
            </a:pPr>
            <a:r>
              <a:rPr lang="en-US" dirty="0" smtClean="0">
                <a:sym typeface="Wingdings"/>
              </a:rPr>
              <a:t>Infer a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parameterized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query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ym typeface="Wingdings"/>
              </a:rPr>
              <a:t>intensional description</a:t>
            </a:r>
            <a:r>
              <a:rPr lang="en-US" dirty="0" smtClean="0"/>
              <a:t>)</a:t>
            </a:r>
          </a:p>
          <a:p>
            <a:pPr>
              <a:buSzPct val="110000"/>
              <a:buFont typeface="Arial"/>
              <a:buChar char="•"/>
            </a:pPr>
            <a:r>
              <a:rPr lang="en-US" dirty="0" smtClean="0"/>
              <a:t>Infer </a:t>
            </a:r>
            <a:r>
              <a:rPr lang="en-US" dirty="0"/>
              <a:t>a </a:t>
            </a:r>
            <a:r>
              <a:rPr lang="en-US" dirty="0" smtClean="0">
                <a:solidFill>
                  <a:srgbClr val="0000FF"/>
                </a:solidFill>
              </a:rPr>
              <a:t>mapping function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(transform XML call results </a:t>
            </a:r>
            <a:r>
              <a:rPr lang="en-US" dirty="0">
                <a:sym typeface="Wingdings"/>
              </a:rPr>
              <a:t> RDF</a:t>
            </a:r>
            <a:r>
              <a:rPr lang="en-US" dirty="0" smtClean="0">
                <a:sym typeface="Wingdings"/>
              </a:rPr>
              <a:t>)</a:t>
            </a:r>
          </a:p>
          <a:p>
            <a:pPr>
              <a:buSzPct val="110000"/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914400" lvl="2" indent="0">
              <a:buSzPct val="110000"/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Problem:</a:t>
            </a:r>
            <a:r>
              <a:rPr lang="en-US" dirty="0" smtClean="0">
                <a:sym typeface="Wingdings"/>
              </a:rPr>
              <a:t> Align XML call results &amp; target RDF dataset</a:t>
            </a:r>
          </a:p>
          <a:p>
            <a:pPr>
              <a:buSzPct val="110000"/>
              <a:buFont typeface="Arial"/>
              <a:buChar char="•"/>
            </a:pPr>
            <a:endParaRPr lang="en-US" dirty="0">
              <a:sym typeface="Wingdings"/>
            </a:endParaRPr>
          </a:p>
          <a:p>
            <a:pPr>
              <a:buSzPct val="110000"/>
              <a:buFont typeface="Arial"/>
              <a:buChar char="•"/>
            </a:pPr>
            <a:endParaRPr lang="en-US" dirty="0" smtClean="0">
              <a:sym typeface="Wingdings"/>
            </a:endParaRPr>
          </a:p>
          <a:p>
            <a:pPr>
              <a:buSzPct val="110000"/>
              <a:buFont typeface="Arial"/>
              <a:buChar char="•"/>
            </a:pPr>
            <a:r>
              <a:rPr lang="en-US" dirty="0" smtClean="0">
                <a:sym typeface="Wingdings"/>
              </a:rPr>
              <a:t>Our </a:t>
            </a:r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pproach: </a:t>
            </a:r>
          </a:p>
          <a:p>
            <a:pPr lvl="1">
              <a:buSzPct val="110000"/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Instance Base</a:t>
            </a:r>
          </a:p>
          <a:p>
            <a:pPr lvl="1">
              <a:buSzPct val="110000"/>
              <a:buFont typeface="Wingdings" charset="2"/>
              <a:buChar char="Ø"/>
            </a:pPr>
            <a:r>
              <a:rPr lang="en-US" sz="2400" dirty="0" smtClean="0">
                <a:sym typeface="Wingdings"/>
              </a:rPr>
              <a:t>Generalizes from a set of call results used as samples </a:t>
            </a:r>
            <a:endParaRPr lang="en-US" sz="2400" dirty="0">
              <a:sym typeface="Wingdings"/>
            </a:endParaRPr>
          </a:p>
          <a:p>
            <a:pPr>
              <a:buSzPct val="110000"/>
              <a:buFont typeface="Arial"/>
              <a:buChar char="•"/>
            </a:pPr>
            <a:endParaRPr lang="en-US" dirty="0" smtClean="0"/>
          </a:p>
          <a:p>
            <a:pPr>
              <a:buSzPct val="110000"/>
              <a:buFont typeface="Arial"/>
              <a:buChar char="•"/>
            </a:pPr>
            <a:endParaRPr lang="en-US" dirty="0" smtClean="0"/>
          </a:p>
          <a:p>
            <a:pPr marL="0" indent="0">
              <a:buSzPct val="11000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84007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ROOT@PSWCLNNGC6WZY553" val="4041"/>
</p:tagLst>
</file>

<file path=ppt/theme/theme1.xml><?xml version="1.0" encoding="utf-8"?>
<a:theme xmlns:a="http://schemas.openxmlformats.org/drawingml/2006/main" name="Default Design">
  <a:themeElements>
    <a:clrScheme name="Personnalisée 9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0FF00"/>
      </a:accent1>
      <a:accent2>
        <a:srgbClr val="FF0000"/>
      </a:accent2>
      <a:accent3>
        <a:srgbClr val="0000FF"/>
      </a:accent3>
      <a:accent4>
        <a:srgbClr val="FFFF00"/>
      </a:accent4>
      <a:accent5>
        <a:srgbClr val="FF0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charset="0"/>
            <a:cs typeface="Lucida Sans Unicode" charset="0"/>
          </a:defRPr>
        </a:defPPr>
      </a:lstStyle>
    </a:spDef>
    <a:lnDef>
      <a:spPr bwMode="auto">
        <a:solidFill>
          <a:srgbClr val="00B8FF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28549</TotalTime>
  <Words>1427</Words>
  <Application>Microsoft Macintosh PowerPoint</Application>
  <PresentationFormat>Présentation à l'écran (4:3)</PresentationFormat>
  <Paragraphs>458</Paragraphs>
  <Slides>18</Slides>
  <Notes>7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Default Design</vt:lpstr>
      <vt:lpstr>Equation</vt:lpstr>
      <vt:lpstr>Équation</vt:lpstr>
      <vt:lpstr>Mapping Discovery  Nicoleta Preda </vt:lpstr>
      <vt:lpstr>Federated  Databases</vt:lpstr>
      <vt:lpstr>Which Web Services?</vt:lpstr>
      <vt:lpstr>RDF Integration</vt:lpstr>
      <vt:lpstr>Web Services </vt:lpstr>
      <vt:lpstr>Integrating Web Services in a RDF dataset </vt:lpstr>
      <vt:lpstr>Issue: Limited access</vt:lpstr>
      <vt:lpstr>Solution: abstract the Web Service as a view</vt:lpstr>
      <vt:lpstr>Integration of a Web Service into a RDF dataset </vt:lpstr>
      <vt:lpstr>Challenges:</vt:lpstr>
      <vt:lpstr>Observations:</vt:lpstr>
      <vt:lpstr> Idea:</vt:lpstr>
      <vt:lpstr>Challenge: </vt:lpstr>
      <vt:lpstr>Obs: Linear Paths Encode Semantic Relationships </vt:lpstr>
      <vt:lpstr>Path Alignment</vt:lpstr>
      <vt:lpstr>Metrics for Path Alignments</vt:lpstr>
      <vt:lpstr>Class &amp; Relation Alignments</vt:lpstr>
      <vt:lpstr>Experiments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Suchanek</dc:creator>
  <cp:lastModifiedBy>Anda Panda</cp:lastModifiedBy>
  <cp:revision>5554</cp:revision>
  <cp:lastPrinted>2015-02-12T21:33:10Z</cp:lastPrinted>
  <dcterms:created xsi:type="dcterms:W3CDTF">2009-12-22T08:15:55Z</dcterms:created>
  <dcterms:modified xsi:type="dcterms:W3CDTF">2017-12-07T08:16:28Z</dcterms:modified>
</cp:coreProperties>
</file>